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5" r:id="rId1"/>
    <p:sldMasterId id="2147483782" r:id="rId2"/>
  </p:sldMasterIdLst>
  <p:notesMasterIdLst>
    <p:notesMasterId r:id="rId40"/>
  </p:notesMasterIdLst>
  <p:handoutMasterIdLst>
    <p:handoutMasterId r:id="rId41"/>
  </p:handoutMasterIdLst>
  <p:sldIdLst>
    <p:sldId id="394" r:id="rId3"/>
    <p:sldId id="384" r:id="rId4"/>
    <p:sldId id="280" r:id="rId5"/>
    <p:sldId id="399" r:id="rId6"/>
    <p:sldId id="400" r:id="rId7"/>
    <p:sldId id="401" r:id="rId8"/>
    <p:sldId id="402" r:id="rId9"/>
    <p:sldId id="403" r:id="rId10"/>
    <p:sldId id="404" r:id="rId11"/>
    <p:sldId id="472" r:id="rId12"/>
    <p:sldId id="405" r:id="rId13"/>
    <p:sldId id="473" r:id="rId14"/>
    <p:sldId id="475" r:id="rId15"/>
    <p:sldId id="420" r:id="rId16"/>
    <p:sldId id="410" r:id="rId17"/>
    <p:sldId id="453" r:id="rId18"/>
    <p:sldId id="454" r:id="rId19"/>
    <p:sldId id="455" r:id="rId20"/>
    <p:sldId id="467" r:id="rId21"/>
    <p:sldId id="412" r:id="rId22"/>
    <p:sldId id="456" r:id="rId23"/>
    <p:sldId id="457" r:id="rId24"/>
    <p:sldId id="468" r:id="rId25"/>
    <p:sldId id="411" r:id="rId26"/>
    <p:sldId id="458" r:id="rId27"/>
    <p:sldId id="460" r:id="rId28"/>
    <p:sldId id="461" r:id="rId29"/>
    <p:sldId id="469" r:id="rId30"/>
    <p:sldId id="413" r:id="rId31"/>
    <p:sldId id="414" r:id="rId32"/>
    <p:sldId id="417" r:id="rId33"/>
    <p:sldId id="415" r:id="rId34"/>
    <p:sldId id="440" r:id="rId35"/>
    <p:sldId id="471" r:id="rId36"/>
    <p:sldId id="416" r:id="rId37"/>
    <p:sldId id="418" r:id="rId38"/>
    <p:sldId id="441" r:id="rId39"/>
  </p:sldIdLst>
  <p:sldSz cx="12192000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941D"/>
    <a:srgbClr val="E39F16"/>
    <a:srgbClr val="1181A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77" autoAdjust="0"/>
    <p:restoredTop sz="89779" autoAdjust="0"/>
  </p:normalViewPr>
  <p:slideViewPr>
    <p:cSldViewPr>
      <p:cViewPr varScale="1">
        <p:scale>
          <a:sx n="65" d="100"/>
          <a:sy n="65" d="100"/>
        </p:scale>
        <p:origin x="984" y="6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57" d="100"/>
          <a:sy n="57" d="100"/>
        </p:scale>
        <p:origin x="2952" y="4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20" Type="http://schemas.openxmlformats.org/officeDocument/2006/relationships/slide" Target="slides/slide18.xml"/><Relationship Id="rId41" Type="http://schemas.openxmlformats.org/officeDocument/2006/relationships/handoutMaster" Target="handoutMasters/handout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5706289531431522"/>
          <c:y val="5.1562487312380091E-2"/>
          <c:w val="0.8067589066735511"/>
          <c:h val="0.74174981748282054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모바일</c:v>
                </c:pt>
                <c:pt idx="1">
                  <c:v>서버</c:v>
                </c:pt>
                <c:pt idx="2">
                  <c:v>오드로이드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80</c:v>
                </c:pt>
                <c:pt idx="1">
                  <c:v>70</c:v>
                </c:pt>
                <c:pt idx="2">
                  <c:v>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7EE-4F08-B589-6F1038710FD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1954140703"/>
        <c:axId val="1954165663"/>
      </c:barChart>
      <c:catAx>
        <c:axId val="1954140703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954165663"/>
        <c:crosses val="autoZero"/>
        <c:auto val="1"/>
        <c:lblAlgn val="ctr"/>
        <c:lblOffset val="100"/>
        <c:noMultiLvlLbl val="0"/>
      </c:catAx>
      <c:valAx>
        <c:axId val="1954165663"/>
        <c:scaling>
          <c:orientation val="minMax"/>
          <c:max val="100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95414070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E2D058-9647-498D-80EE-CE627AFC868E}" type="datetimeFigureOut">
              <a:rPr lang="en-US" smtClean="0"/>
              <a:t>3/28/2017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9E2FA5-B3E2-4FD0-82DC-30615C514B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7059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B488F7-1FAC-40D2-BB7E-BA3CE28D8950}" type="datetimeFigureOut">
              <a:rPr lang="en-US" smtClean="0"/>
              <a:pPr/>
              <a:t>3/28/2017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2D21D1-52E2-420B-B491-CFF6D7BB79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4786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00B576-9C0E-4DBA-BDA6-FCD8854F273D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76887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5754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00B576-9C0E-4DBA-BDA6-FCD8854F273D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52104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저희는 어린이가 주요 타겟층이고 갑작스럽게 접근하는 것까지 인식 가능 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00B576-9C0E-4DBA-BDA6-FCD8854F273D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33370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저희는 어린이가 주요 타겟층이고 갑작스럽게 접근하는 것까지 인식 가능 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00B576-9C0E-4DBA-BDA6-FCD8854F273D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71192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저희는 어린이가 주요 타겟층이고 갑작스럽게 접근하는 것까지 인식 가능 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00B576-9C0E-4DBA-BDA6-FCD8854F273D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3774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00B576-9C0E-4DBA-BDA6-FCD8854F273D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82335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00B576-9C0E-4DBA-BDA6-FCD8854F273D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56152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00B576-9C0E-4DBA-BDA6-FCD8854F273D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20148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* </a:t>
            </a:r>
            <a:r>
              <a:rPr lang="ko-KR" altLang="en-US" dirty="0"/>
              <a:t>경보상황판단 모듈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어린이 보호구역내에 시스템을 </a:t>
            </a:r>
            <a:r>
              <a:rPr lang="ko-KR" altLang="en-US" dirty="0" err="1"/>
              <a:t>설치해놓고</a:t>
            </a:r>
            <a:r>
              <a:rPr lang="ko-KR" altLang="en-US" dirty="0"/>
              <a:t> 일정기간동안 차도</a:t>
            </a:r>
            <a:r>
              <a:rPr lang="en-US" altLang="ko-KR" dirty="0"/>
              <a:t>,</a:t>
            </a:r>
            <a:r>
              <a:rPr lang="ko-KR" altLang="en-US" dirty="0"/>
              <a:t>인도 구별하기위한 데이터 수집</a:t>
            </a:r>
            <a:r>
              <a:rPr lang="en-US" altLang="ko-KR" dirty="0"/>
              <a:t> </a:t>
            </a:r>
            <a:r>
              <a:rPr lang="ko-KR" altLang="en-US" dirty="0"/>
              <a:t>및 분석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차도</a:t>
            </a:r>
            <a:r>
              <a:rPr lang="en-US" altLang="ko-KR" dirty="0"/>
              <a:t>,</a:t>
            </a:r>
          </a:p>
          <a:p>
            <a:endParaRPr lang="en-US" altLang="ko-KR" dirty="0"/>
          </a:p>
          <a:p>
            <a:r>
              <a:rPr lang="en-US" altLang="ko-KR" dirty="0"/>
              <a:t>* Camera</a:t>
            </a:r>
          </a:p>
          <a:p>
            <a:pPr marL="285750" indent="-285750">
              <a:buFontTx/>
              <a:buChar char="-"/>
            </a:pPr>
            <a:r>
              <a:rPr lang="en-US" altLang="ko-KR" dirty="0"/>
              <a:t>C, C++, Python, </a:t>
            </a:r>
            <a:r>
              <a:rPr lang="en-US" altLang="ko-KR" dirty="0" err="1"/>
              <a:t>OpenCV</a:t>
            </a:r>
            <a:r>
              <a:rPr lang="ko-KR" altLang="en-US" dirty="0"/>
              <a:t>를 이용한 보행자 인식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필요 부분</a:t>
            </a:r>
            <a:r>
              <a:rPr lang="en-US" altLang="ko-KR" dirty="0"/>
              <a:t>(</a:t>
            </a:r>
            <a:r>
              <a:rPr lang="ko-KR" altLang="en-US" dirty="0"/>
              <a:t>보행자 좌표 및 행동 감지</a:t>
            </a:r>
            <a:r>
              <a:rPr lang="en-US" altLang="ko-KR" dirty="0"/>
              <a:t> </a:t>
            </a:r>
            <a:r>
              <a:rPr lang="ko-KR" altLang="en-US" dirty="0"/>
              <a:t>등</a:t>
            </a:r>
            <a:r>
              <a:rPr lang="en-US" altLang="ko-KR" dirty="0"/>
              <a:t>) </a:t>
            </a:r>
            <a:r>
              <a:rPr lang="ko-KR" altLang="en-US" dirty="0"/>
              <a:t>검출 및 </a:t>
            </a:r>
            <a:r>
              <a:rPr lang="en-US" altLang="ko-KR" dirty="0"/>
              <a:t>Controller</a:t>
            </a:r>
            <a:r>
              <a:rPr lang="ko-KR" altLang="en-US" dirty="0"/>
              <a:t>로 전송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디바이스 드라이버 모듈을 이용하여 보행자가 인식 될 때 </a:t>
            </a:r>
            <a:r>
              <a:rPr lang="en-US" altLang="ko-KR" dirty="0"/>
              <a:t>fps</a:t>
            </a:r>
            <a:r>
              <a:rPr lang="ko-KR" altLang="en-US" dirty="0"/>
              <a:t> 조절하도록 설정</a:t>
            </a:r>
            <a:r>
              <a:rPr lang="en-US" altLang="ko-KR" dirty="0"/>
              <a:t> 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교내 및 학교 주변 횡단보도 촬영 및 테스트로 적합한 촬영지점 결정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* </a:t>
            </a:r>
            <a:r>
              <a:rPr lang="ko-KR" altLang="en-US" dirty="0"/>
              <a:t>주변기기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/>
              <a:t>Controller</a:t>
            </a:r>
            <a:r>
              <a:rPr lang="ko-KR" altLang="en-US" dirty="0"/>
              <a:t>로 부터 알람 신호 수신 시 디바이스 드라이버 모듈을 이용하여 알림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00B576-9C0E-4DBA-BDA6-FCD8854F273D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03217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* </a:t>
            </a:r>
            <a:r>
              <a:rPr lang="ko-KR" altLang="en-US" dirty="0"/>
              <a:t>경보상황판단 모듈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어린이 보호구역내에 시스템을 </a:t>
            </a:r>
            <a:r>
              <a:rPr lang="ko-KR" altLang="en-US" dirty="0" err="1"/>
              <a:t>설치해놓고</a:t>
            </a:r>
            <a:r>
              <a:rPr lang="ko-KR" altLang="en-US" dirty="0"/>
              <a:t> 일정기간동안 차도</a:t>
            </a:r>
            <a:r>
              <a:rPr lang="en-US" altLang="ko-KR" dirty="0"/>
              <a:t>,</a:t>
            </a:r>
            <a:r>
              <a:rPr lang="ko-KR" altLang="en-US" dirty="0"/>
              <a:t>인도 구별하기위한 데이터 수집</a:t>
            </a:r>
            <a:r>
              <a:rPr lang="en-US" altLang="ko-KR" dirty="0"/>
              <a:t> </a:t>
            </a:r>
            <a:r>
              <a:rPr lang="ko-KR" altLang="en-US" dirty="0"/>
              <a:t>및 분석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차도</a:t>
            </a:r>
            <a:r>
              <a:rPr lang="en-US" altLang="ko-KR" dirty="0"/>
              <a:t>,</a:t>
            </a:r>
          </a:p>
          <a:p>
            <a:endParaRPr lang="en-US" altLang="ko-KR" dirty="0"/>
          </a:p>
          <a:p>
            <a:r>
              <a:rPr lang="en-US" altLang="ko-KR" dirty="0"/>
              <a:t>* Camera</a:t>
            </a:r>
          </a:p>
          <a:p>
            <a:pPr marL="285750" indent="-285750">
              <a:buFontTx/>
              <a:buChar char="-"/>
            </a:pPr>
            <a:r>
              <a:rPr lang="en-US" altLang="ko-KR" dirty="0"/>
              <a:t>C, C++, Python, </a:t>
            </a:r>
            <a:r>
              <a:rPr lang="en-US" altLang="ko-KR" dirty="0" err="1"/>
              <a:t>OpenCV</a:t>
            </a:r>
            <a:r>
              <a:rPr lang="ko-KR" altLang="en-US" dirty="0"/>
              <a:t>를 이용한 보행자 인식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필요 부분</a:t>
            </a:r>
            <a:r>
              <a:rPr lang="en-US" altLang="ko-KR" dirty="0"/>
              <a:t>(</a:t>
            </a:r>
            <a:r>
              <a:rPr lang="ko-KR" altLang="en-US" dirty="0"/>
              <a:t>보행자 좌표 및 행동 감지</a:t>
            </a:r>
            <a:r>
              <a:rPr lang="en-US" altLang="ko-KR" dirty="0"/>
              <a:t> </a:t>
            </a:r>
            <a:r>
              <a:rPr lang="ko-KR" altLang="en-US" dirty="0"/>
              <a:t>등</a:t>
            </a:r>
            <a:r>
              <a:rPr lang="en-US" altLang="ko-KR" dirty="0"/>
              <a:t>) </a:t>
            </a:r>
            <a:r>
              <a:rPr lang="ko-KR" altLang="en-US" dirty="0"/>
              <a:t>검출 및 </a:t>
            </a:r>
            <a:r>
              <a:rPr lang="en-US" altLang="ko-KR" dirty="0"/>
              <a:t>Controller</a:t>
            </a:r>
            <a:r>
              <a:rPr lang="ko-KR" altLang="en-US" dirty="0"/>
              <a:t>로 전송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디바이스 드라이버 모듈을 이용하여 보행자가 인식 될 때 </a:t>
            </a:r>
            <a:r>
              <a:rPr lang="en-US" altLang="ko-KR" dirty="0"/>
              <a:t>fps</a:t>
            </a:r>
            <a:r>
              <a:rPr lang="ko-KR" altLang="en-US" dirty="0"/>
              <a:t> 조절하도록 설정</a:t>
            </a:r>
            <a:r>
              <a:rPr lang="en-US" altLang="ko-KR" dirty="0"/>
              <a:t> 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교내 및 학교 주변 횡단보도 촬영 및 테스트로 적합한 촬영지점 결정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* </a:t>
            </a:r>
            <a:r>
              <a:rPr lang="ko-KR" altLang="en-US" dirty="0"/>
              <a:t>주변기기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/>
              <a:t>Controller</a:t>
            </a:r>
            <a:r>
              <a:rPr lang="ko-KR" altLang="en-US" dirty="0"/>
              <a:t>로 부터 알람 신호 수신 시 디바이스 드라이버 모듈을 이용하여 알림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00B576-9C0E-4DBA-BDA6-FCD8854F273D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968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1" y="3225800"/>
            <a:ext cx="12192000" cy="3632200"/>
          </a:xfrm>
          <a:prstGeom prst="rect">
            <a:avLst/>
          </a:prstGeom>
          <a:gradFill flip="none" rotWithShape="1">
            <a:gsLst>
              <a:gs pos="44000">
                <a:srgbClr val="CBCBCB">
                  <a:alpha val="22000"/>
                </a:srgbClr>
              </a:gs>
              <a:gs pos="100000">
                <a:srgbClr val="5F5F5F">
                  <a:alpha val="1900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895"/>
            <a:endParaRPr lang="en-US" sz="2399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1" y="4987990"/>
            <a:ext cx="10363200" cy="610820"/>
          </a:xfrm>
        </p:spPr>
        <p:txBody>
          <a:bodyPr/>
          <a:lstStyle>
            <a:lvl1pPr algn="ctr">
              <a:defRPr lang="en-US" sz="3999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5509360"/>
            <a:ext cx="8534401" cy="764440"/>
          </a:xfrm>
        </p:spPr>
        <p:txBody>
          <a:bodyPr>
            <a:normAutofit/>
          </a:bodyPr>
          <a:lstStyle>
            <a:lvl1pPr marL="0" indent="0" algn="ctr">
              <a:buNone/>
              <a:defRPr lang="en-US" sz="2399" kern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6093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7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1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5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69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3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57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1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D2E79-AA40-4288-AC0E-B779AA18AC0C}" type="datetime1"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3/28/2017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48064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4" y="273050"/>
            <a:ext cx="4011084" cy="1162051"/>
          </a:xfrm>
        </p:spPr>
        <p:txBody>
          <a:bodyPr anchor="b"/>
          <a:lstStyle>
            <a:lvl1pPr algn="l">
              <a:defRPr sz="2666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4"/>
            <a:ext cx="6815667" cy="5853113"/>
          </a:xfrm>
        </p:spPr>
        <p:txBody>
          <a:bodyPr/>
          <a:lstStyle>
            <a:lvl1pPr>
              <a:defRPr sz="4266"/>
            </a:lvl1pPr>
            <a:lvl2pPr>
              <a:defRPr sz="3732"/>
            </a:lvl2pPr>
            <a:lvl3pPr>
              <a:defRPr sz="3199"/>
            </a:lvl3pPr>
            <a:lvl4pPr>
              <a:defRPr sz="2666"/>
            </a:lvl4pPr>
            <a:lvl5pPr>
              <a:defRPr sz="2666"/>
            </a:lvl5pPr>
            <a:lvl6pPr>
              <a:defRPr sz="2666"/>
            </a:lvl6pPr>
            <a:lvl7pPr>
              <a:defRPr sz="2666"/>
            </a:lvl7pPr>
            <a:lvl8pPr>
              <a:defRPr sz="2666"/>
            </a:lvl8pPr>
            <a:lvl9pPr>
              <a:defRPr sz="2666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4" y="1435103"/>
            <a:ext cx="4011084" cy="4691063"/>
          </a:xfrm>
        </p:spPr>
        <p:txBody>
          <a:bodyPr/>
          <a:lstStyle>
            <a:lvl1pPr marL="0" indent="0">
              <a:buNone/>
              <a:defRPr sz="1866"/>
            </a:lvl1pPr>
            <a:lvl2pPr marL="609422" indent="0">
              <a:buNone/>
              <a:defRPr sz="1600"/>
            </a:lvl2pPr>
            <a:lvl3pPr marL="1218845" indent="0">
              <a:buNone/>
              <a:defRPr sz="1333"/>
            </a:lvl3pPr>
            <a:lvl4pPr marL="1828267" indent="0">
              <a:buNone/>
              <a:defRPr sz="1200"/>
            </a:lvl4pPr>
            <a:lvl5pPr marL="2437689" indent="0">
              <a:buNone/>
              <a:defRPr sz="1200"/>
            </a:lvl5pPr>
            <a:lvl6pPr marL="3047111" indent="0">
              <a:buNone/>
              <a:defRPr sz="1200"/>
            </a:lvl6pPr>
            <a:lvl7pPr marL="3656534" indent="0">
              <a:buNone/>
              <a:defRPr sz="1200"/>
            </a:lvl7pPr>
            <a:lvl8pPr marL="4265955" indent="0">
              <a:buNone/>
              <a:defRPr sz="1200"/>
            </a:lvl8pPr>
            <a:lvl9pPr marL="48753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6B4AE4-DED8-427A-99EC-C395BD2F4E5D}" type="datetime1"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3/28/2017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602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8" y="4800602"/>
            <a:ext cx="7315200" cy="566739"/>
          </a:xfrm>
        </p:spPr>
        <p:txBody>
          <a:bodyPr anchor="b"/>
          <a:lstStyle>
            <a:lvl1pPr algn="l">
              <a:defRPr sz="2666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8" y="612775"/>
            <a:ext cx="7315200" cy="4114800"/>
          </a:xfrm>
        </p:spPr>
        <p:txBody>
          <a:bodyPr/>
          <a:lstStyle>
            <a:lvl1pPr marL="0" indent="0">
              <a:buNone/>
              <a:defRPr sz="4266"/>
            </a:lvl1pPr>
            <a:lvl2pPr marL="609422" indent="0">
              <a:buNone/>
              <a:defRPr sz="3732"/>
            </a:lvl2pPr>
            <a:lvl3pPr marL="1218845" indent="0">
              <a:buNone/>
              <a:defRPr sz="3199"/>
            </a:lvl3pPr>
            <a:lvl4pPr marL="1828267" indent="0">
              <a:buNone/>
              <a:defRPr sz="2666"/>
            </a:lvl4pPr>
            <a:lvl5pPr marL="2437689" indent="0">
              <a:buNone/>
              <a:defRPr sz="2666"/>
            </a:lvl5pPr>
            <a:lvl6pPr marL="3047111" indent="0">
              <a:buNone/>
              <a:defRPr sz="2666"/>
            </a:lvl6pPr>
            <a:lvl7pPr marL="3656534" indent="0">
              <a:buNone/>
              <a:defRPr sz="2666"/>
            </a:lvl7pPr>
            <a:lvl8pPr marL="4265955" indent="0">
              <a:buNone/>
              <a:defRPr sz="2666"/>
            </a:lvl8pPr>
            <a:lvl9pPr marL="4875378" indent="0">
              <a:buNone/>
              <a:defRPr sz="2666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8" y="5367340"/>
            <a:ext cx="7315200" cy="804863"/>
          </a:xfrm>
        </p:spPr>
        <p:txBody>
          <a:bodyPr/>
          <a:lstStyle>
            <a:lvl1pPr marL="0" indent="0">
              <a:buNone/>
              <a:defRPr sz="1866"/>
            </a:lvl1pPr>
            <a:lvl2pPr marL="609422" indent="0">
              <a:buNone/>
              <a:defRPr sz="1600"/>
            </a:lvl2pPr>
            <a:lvl3pPr marL="1218845" indent="0">
              <a:buNone/>
              <a:defRPr sz="1333"/>
            </a:lvl3pPr>
            <a:lvl4pPr marL="1828267" indent="0">
              <a:buNone/>
              <a:defRPr sz="1200"/>
            </a:lvl4pPr>
            <a:lvl5pPr marL="2437689" indent="0">
              <a:buNone/>
              <a:defRPr sz="1200"/>
            </a:lvl5pPr>
            <a:lvl6pPr marL="3047111" indent="0">
              <a:buNone/>
              <a:defRPr sz="1200"/>
            </a:lvl6pPr>
            <a:lvl7pPr marL="3656534" indent="0">
              <a:buNone/>
              <a:defRPr sz="1200"/>
            </a:lvl7pPr>
            <a:lvl8pPr marL="4265955" indent="0">
              <a:buNone/>
              <a:defRPr sz="1200"/>
            </a:lvl8pPr>
            <a:lvl9pPr marL="48753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0B6F0-6F79-4A2F-B0F0-2FC6188C7976}" type="datetime1"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3/28/2017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17179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0F287-B78F-4C5E-90BF-D0B90A927FFE}" type="datetime1"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3/28/2017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15857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9F1F96-1D36-403F-9D66-9B124545A842}" type="datetime1"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3/28/2017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30531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7E231-77F5-4FFF-B401-4A2974C353D0}" type="datetime1"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3/28/2017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09600" y="274641"/>
            <a:ext cx="10972801" cy="715961"/>
          </a:xfrm>
        </p:spPr>
        <p:txBody>
          <a:bodyPr>
            <a:normAutofit/>
          </a:bodyPr>
          <a:lstStyle>
            <a:lvl1pPr algn="l">
              <a:defRPr sz="3732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609600" y="990600"/>
            <a:ext cx="10972801" cy="508000"/>
          </a:xfrm>
        </p:spPr>
        <p:txBody>
          <a:bodyPr>
            <a:noAutofit/>
          </a:bodyPr>
          <a:lstStyle>
            <a:lvl1pPr marL="0" indent="0">
              <a:buNone/>
              <a:defRPr sz="1866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4000005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4642"/>
            <a:ext cx="6705600" cy="711081"/>
          </a:xfrm>
        </p:spPr>
        <p:txBody>
          <a:bodyPr>
            <a:noAutofit/>
          </a:bodyPr>
          <a:lstStyle>
            <a:lvl1pPr>
              <a:defRPr sz="3599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2A4E2-D888-4890-8512-55DEF966DDC0}" type="datetime1">
              <a:rPr lang="en-US" altLang="ko-KR" smtClean="0"/>
              <a:t>3/28/2017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430000" y="6356354"/>
            <a:ext cx="762001" cy="365125"/>
          </a:xfr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8900000" scaled="1"/>
            <a:tileRect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0" tIns="91440" rIns="0" bIns="91440" numCol="1" anchor="ctr" anchorCtr="1" compatLnSpc="1">
            <a:prstTxWarp prst="textNoShape">
              <a:avLst/>
            </a:prstTxWarp>
          </a:bodyPr>
          <a:lstStyle>
            <a:lvl1pPr algn="r">
              <a:defRPr lang="en-US" sz="1400" kern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96E69268-9C8B-4EBF-A9EE-DC5DC2D48DC3}" type="slidenum">
              <a:rPr lang="es-UY" smtClean="0"/>
              <a:pPr/>
              <a:t>‹#›</a:t>
            </a:fld>
            <a:endParaRPr lang="es-UY" dirty="0"/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7480301" y="362139"/>
            <a:ext cx="4114800" cy="533400"/>
          </a:xfrm>
        </p:spPr>
        <p:txBody>
          <a:bodyPr anchor="ctr">
            <a:noAutofit/>
          </a:bodyPr>
          <a:lstStyle>
            <a:lvl1pPr marL="0" indent="0" algn="r">
              <a:buNone/>
              <a:defRPr sz="1999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Breadcrumb 1 &gt; Breadcrumb 2</a:t>
            </a:r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14113282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defTabSz="1218895"/>
            <a:fld id="{3903AA99-F0FD-4FD1-8A28-65E2A4D92752}" type="datetime1"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3/28/2017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defTabSz="1218895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defTabSz="1218895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97134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defTabSz="1218895"/>
            <a:fld id="{3486FBC1-2D5D-421A-88F7-20F5C588F3F0}" type="datetime1"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3/28/2017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defTabSz="1218895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defTabSz="1218895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009782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defTabSz="1218895"/>
            <a:fld id="{C68D3A3E-DA89-4FF3-A7A4-5FC76DDBEDB6}" type="datetime1"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3/28/2017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defTabSz="1218895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defTabSz="1218895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290123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defTabSz="1218895"/>
            <a:fld id="{EB5235B8-7B0E-458E-870B-C8DB78925450}" type="datetime1"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3/28/2017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defTabSz="1218895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defTabSz="1218895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31848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1" y="2130429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1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4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8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2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6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1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5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59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3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E89125-4CC6-41BF-AEE7-9FAB4920DC55}" type="datetime1"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3/28/2017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900068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defTabSz="1218895"/>
            <a:fld id="{8E2E8860-1474-449B-9B60-2117903BDF9C}" type="datetime1"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3/28/2017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defTabSz="1218895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defTabSz="1218895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492016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defTabSz="1218895"/>
            <a:fld id="{E66FBD67-3A77-4949-BBA1-2675634602BC}" type="datetime1"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3/28/2017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defTabSz="1218895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defTabSz="1218895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697797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defTabSz="1218895"/>
            <a:fld id="{327617DC-43AE-4967-B106-086D94716F2D}" type="datetime1"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3/28/2017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defTabSz="1218895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defTabSz="1218895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57911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defTabSz="1218895"/>
            <a:fld id="{1C4DD0E2-77B8-48AE-8B5C-919E59371C55}" type="datetime1"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3/28/2017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defTabSz="1218895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defTabSz="1218895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93422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defTabSz="1218895"/>
            <a:fld id="{5C2CE628-3487-4540-AE78-7519C32601A6}" type="datetime1"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3/28/2017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defTabSz="1218895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defTabSz="1218895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900602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defTabSz="1218895"/>
            <a:fld id="{9177C2A2-2E18-464B-A71B-6865AC830A97}" type="datetime1"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3/28/2017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defTabSz="1218895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defTabSz="1218895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572548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defTabSz="1218895"/>
            <a:fld id="{1CE5B24D-AD3E-4E31-A4A8-B9C870232F26}" type="datetime1"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3/28/2017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defTabSz="1218895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defTabSz="1218895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435309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BEE70-1CCB-4222-876F-341436844471}" type="datetime1"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3/28/2017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09600" y="274641"/>
            <a:ext cx="10972801" cy="715961"/>
          </a:xfrm>
        </p:spPr>
        <p:txBody>
          <a:bodyPr>
            <a:normAutofit/>
          </a:bodyPr>
          <a:lstStyle>
            <a:lvl1pPr algn="l">
              <a:defRPr sz="3732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882587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17BB0-D2D7-47E0-8C55-AF60A08B6821}" type="datetime1"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3/28/2017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99085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2"/>
            <a:ext cx="10363200" cy="1362075"/>
          </a:xfrm>
        </p:spPr>
        <p:txBody>
          <a:bodyPr anchor="t"/>
          <a:lstStyle>
            <a:lvl1pPr algn="l">
              <a:defRPr sz="5332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666">
                <a:solidFill>
                  <a:schemeClr val="tx1">
                    <a:tint val="75000"/>
                  </a:schemeClr>
                </a:solidFill>
              </a:defRPr>
            </a:lvl1pPr>
            <a:lvl2pPr marL="609422" indent="0">
              <a:buNone/>
              <a:defRPr sz="2399">
                <a:solidFill>
                  <a:schemeClr val="tx1">
                    <a:tint val="75000"/>
                  </a:schemeClr>
                </a:solidFill>
              </a:defRPr>
            </a:lvl2pPr>
            <a:lvl3pPr marL="1218845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267" indent="0">
              <a:buNone/>
              <a:defRPr sz="1866">
                <a:solidFill>
                  <a:schemeClr val="tx1">
                    <a:tint val="75000"/>
                  </a:schemeClr>
                </a:solidFill>
              </a:defRPr>
            </a:lvl4pPr>
            <a:lvl5pPr marL="2437689" indent="0">
              <a:buNone/>
              <a:defRPr sz="1866">
                <a:solidFill>
                  <a:schemeClr val="tx1">
                    <a:tint val="75000"/>
                  </a:schemeClr>
                </a:solidFill>
              </a:defRPr>
            </a:lvl5pPr>
            <a:lvl6pPr marL="3047111" indent="0">
              <a:buNone/>
              <a:defRPr sz="1866">
                <a:solidFill>
                  <a:schemeClr val="tx1">
                    <a:tint val="75000"/>
                  </a:schemeClr>
                </a:solidFill>
              </a:defRPr>
            </a:lvl6pPr>
            <a:lvl7pPr marL="3656534" indent="0">
              <a:buNone/>
              <a:defRPr sz="1866">
                <a:solidFill>
                  <a:schemeClr val="tx1">
                    <a:tint val="75000"/>
                  </a:schemeClr>
                </a:solidFill>
              </a:defRPr>
            </a:lvl7pPr>
            <a:lvl8pPr marL="4265955" indent="0">
              <a:buNone/>
              <a:defRPr sz="1866">
                <a:solidFill>
                  <a:schemeClr val="tx1">
                    <a:tint val="75000"/>
                  </a:schemeClr>
                </a:solidFill>
              </a:defRPr>
            </a:lvl8pPr>
            <a:lvl9pPr marL="4875378" indent="0">
              <a:buNone/>
              <a:defRPr sz="186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DAC506-4652-47D4-BF7E-075D721090B7}" type="datetime1"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3/28/2017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951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2"/>
            <a:ext cx="5384800" cy="4525963"/>
          </a:xfrm>
        </p:spPr>
        <p:txBody>
          <a:bodyPr/>
          <a:lstStyle>
            <a:lvl1pPr>
              <a:defRPr sz="3732"/>
            </a:lvl1pPr>
            <a:lvl2pPr>
              <a:defRPr sz="3199"/>
            </a:lvl2pPr>
            <a:lvl3pPr>
              <a:defRPr sz="2666"/>
            </a:lvl3pPr>
            <a:lvl4pPr>
              <a:defRPr sz="2399"/>
            </a:lvl4pPr>
            <a:lvl5pPr>
              <a:defRPr sz="2399"/>
            </a:lvl5pPr>
            <a:lvl6pPr>
              <a:defRPr sz="2399"/>
            </a:lvl6pPr>
            <a:lvl7pPr>
              <a:defRPr sz="2399"/>
            </a:lvl7pPr>
            <a:lvl8pPr>
              <a:defRPr sz="2399"/>
            </a:lvl8pPr>
            <a:lvl9pPr>
              <a:defRPr sz="23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2"/>
            <a:ext cx="5384800" cy="4525963"/>
          </a:xfrm>
        </p:spPr>
        <p:txBody>
          <a:bodyPr/>
          <a:lstStyle>
            <a:lvl1pPr>
              <a:defRPr sz="3732"/>
            </a:lvl1pPr>
            <a:lvl2pPr>
              <a:defRPr sz="3199"/>
            </a:lvl2pPr>
            <a:lvl3pPr>
              <a:defRPr sz="2666"/>
            </a:lvl3pPr>
            <a:lvl4pPr>
              <a:defRPr sz="2399"/>
            </a:lvl4pPr>
            <a:lvl5pPr>
              <a:defRPr sz="2399"/>
            </a:lvl5pPr>
            <a:lvl6pPr>
              <a:defRPr sz="2399"/>
            </a:lvl6pPr>
            <a:lvl7pPr>
              <a:defRPr sz="2399"/>
            </a:lvl7pPr>
            <a:lvl8pPr>
              <a:defRPr sz="2399"/>
            </a:lvl8pPr>
            <a:lvl9pPr>
              <a:defRPr sz="23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8BD50-299B-4864-B8BB-D56C1E5C0EBF}" type="datetime1"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3/28/2017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22821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4"/>
            <a:ext cx="5386917" cy="639763"/>
          </a:xfrm>
        </p:spPr>
        <p:txBody>
          <a:bodyPr anchor="b"/>
          <a:lstStyle>
            <a:lvl1pPr marL="0" indent="0">
              <a:buNone/>
              <a:defRPr sz="3199" b="1"/>
            </a:lvl1pPr>
            <a:lvl2pPr marL="609422" indent="0">
              <a:buNone/>
              <a:defRPr sz="2666" b="1"/>
            </a:lvl2pPr>
            <a:lvl3pPr marL="1218845" indent="0">
              <a:buNone/>
              <a:defRPr sz="2399" b="1"/>
            </a:lvl3pPr>
            <a:lvl4pPr marL="1828267" indent="0">
              <a:buNone/>
              <a:defRPr sz="2133" b="1"/>
            </a:lvl4pPr>
            <a:lvl5pPr marL="2437689" indent="0">
              <a:buNone/>
              <a:defRPr sz="2133" b="1"/>
            </a:lvl5pPr>
            <a:lvl6pPr marL="3047111" indent="0">
              <a:buNone/>
              <a:defRPr sz="2133" b="1"/>
            </a:lvl6pPr>
            <a:lvl7pPr marL="3656534" indent="0">
              <a:buNone/>
              <a:defRPr sz="2133" b="1"/>
            </a:lvl7pPr>
            <a:lvl8pPr marL="4265955" indent="0">
              <a:buNone/>
              <a:defRPr sz="2133" b="1"/>
            </a:lvl8pPr>
            <a:lvl9pPr marL="48753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3199"/>
            </a:lvl1pPr>
            <a:lvl2pPr>
              <a:defRPr sz="2666"/>
            </a:lvl2pPr>
            <a:lvl3pPr>
              <a:defRPr sz="2399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0" y="1535114"/>
            <a:ext cx="5389033" cy="639763"/>
          </a:xfrm>
        </p:spPr>
        <p:txBody>
          <a:bodyPr anchor="b"/>
          <a:lstStyle>
            <a:lvl1pPr marL="0" indent="0">
              <a:buNone/>
              <a:defRPr sz="3199" b="1"/>
            </a:lvl1pPr>
            <a:lvl2pPr marL="609422" indent="0">
              <a:buNone/>
              <a:defRPr sz="2666" b="1"/>
            </a:lvl2pPr>
            <a:lvl3pPr marL="1218845" indent="0">
              <a:buNone/>
              <a:defRPr sz="2399" b="1"/>
            </a:lvl3pPr>
            <a:lvl4pPr marL="1828267" indent="0">
              <a:buNone/>
              <a:defRPr sz="2133" b="1"/>
            </a:lvl4pPr>
            <a:lvl5pPr marL="2437689" indent="0">
              <a:buNone/>
              <a:defRPr sz="2133" b="1"/>
            </a:lvl5pPr>
            <a:lvl6pPr marL="3047111" indent="0">
              <a:buNone/>
              <a:defRPr sz="2133" b="1"/>
            </a:lvl6pPr>
            <a:lvl7pPr marL="3656534" indent="0">
              <a:buNone/>
              <a:defRPr sz="2133" b="1"/>
            </a:lvl7pPr>
            <a:lvl8pPr marL="4265955" indent="0">
              <a:buNone/>
              <a:defRPr sz="2133" b="1"/>
            </a:lvl8pPr>
            <a:lvl9pPr marL="48753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0" y="2174875"/>
            <a:ext cx="5389033" cy="3951288"/>
          </a:xfrm>
        </p:spPr>
        <p:txBody>
          <a:bodyPr/>
          <a:lstStyle>
            <a:lvl1pPr>
              <a:defRPr sz="3199"/>
            </a:lvl1pPr>
            <a:lvl2pPr>
              <a:defRPr sz="2666"/>
            </a:lvl2pPr>
            <a:lvl3pPr>
              <a:defRPr sz="2399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5EBD7-B55B-4AED-9E2F-CE8EF567B573}" type="datetime1"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3/28/2017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01716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D4934-1BB5-4E8A-BB36-A1245A3FAE29}" type="datetime1"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3/28/2017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09600" y="274641"/>
            <a:ext cx="10972801" cy="715961"/>
          </a:xfrm>
        </p:spPr>
        <p:txBody>
          <a:bodyPr>
            <a:normAutofit/>
          </a:bodyPr>
          <a:lstStyle>
            <a:lvl1pPr algn="l">
              <a:defRPr sz="3732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605161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F003F-CEBD-4F82-A1E4-C57AAC96A52C}" type="datetime1"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3/28/2017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09600" y="274641"/>
            <a:ext cx="10972801" cy="715961"/>
          </a:xfrm>
        </p:spPr>
        <p:txBody>
          <a:bodyPr>
            <a:normAutofit/>
          </a:bodyPr>
          <a:lstStyle>
            <a:lvl1pPr algn="l">
              <a:defRPr sz="3732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609600" y="990600"/>
            <a:ext cx="10972801" cy="508000"/>
          </a:xfrm>
        </p:spPr>
        <p:txBody>
          <a:bodyPr>
            <a:noAutofit/>
          </a:bodyPr>
          <a:lstStyle>
            <a:lvl1pPr marL="0" indent="0">
              <a:buNone/>
              <a:defRPr sz="1866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15437556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559B3-652F-477A-96C4-36E22E4AD3E4}" type="datetime1"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3/28/2017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55909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41"/>
            <a:ext cx="10972801" cy="711081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138426"/>
            <a:ext cx="10972801" cy="4987739"/>
          </a:xfrm>
          <a:prstGeom prst="rect">
            <a:avLst/>
          </a:prstGeom>
        </p:spPr>
        <p:txBody>
          <a:bodyPr vert="horz" lIns="91436" tIns="45718" rIns="91436" bIns="45718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218895"/>
            <a:fld id="{B91EA6DE-3C48-4884-9AC6-671B8167A1FA}" type="datetime1"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3/28/2017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1" y="6356353"/>
            <a:ext cx="3860800" cy="365125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218895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2" y="6356353"/>
            <a:ext cx="2844800" cy="365125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218895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51320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51" r:id="rId6"/>
    <p:sldLayoutId id="2147483752" r:id="rId7"/>
    <p:sldLayoutId id="2147483753" r:id="rId8"/>
    <p:sldLayoutId id="2147483754" r:id="rId9"/>
    <p:sldLayoutId id="2147483759" r:id="rId10"/>
    <p:sldLayoutId id="2147483760" r:id="rId11"/>
    <p:sldLayoutId id="2147483761" r:id="rId12"/>
    <p:sldLayoutId id="2147483762" r:id="rId13"/>
    <p:sldLayoutId id="2147483765" r:id="rId14"/>
    <p:sldLayoutId id="2147483768" r:id="rId15"/>
  </p:sldLayoutIdLst>
  <p:hf hdr="0" ftr="0" dt="0"/>
  <p:txStyles>
    <p:titleStyle>
      <a:lvl1pPr algn="l" defTabSz="1218845" rtl="0" eaLnBrk="1" latinLnBrk="0" hangingPunct="1">
        <a:spcBef>
          <a:spcPct val="0"/>
        </a:spcBef>
        <a:buNone/>
        <a:defRPr sz="3199" kern="1200">
          <a:solidFill>
            <a:schemeClr val="tx1">
              <a:lumMod val="65000"/>
              <a:lumOff val="35000"/>
            </a:schemeClr>
          </a:solidFill>
          <a:latin typeface="+mj-lt"/>
          <a:ea typeface="+mj-ea"/>
          <a:cs typeface="+mj-cs"/>
        </a:defRPr>
      </a:lvl1pPr>
    </p:titleStyle>
    <p:bodyStyle>
      <a:lvl1pPr marL="457067" indent="-457067" algn="l" defTabSz="1218845" rtl="0" eaLnBrk="1" latinLnBrk="0" hangingPunct="1">
        <a:spcBef>
          <a:spcPct val="20000"/>
        </a:spcBef>
        <a:buFont typeface="Arial" pitchFamily="34" charset="0"/>
        <a:buChar char="•"/>
        <a:defRPr sz="3599" kern="1200">
          <a:solidFill>
            <a:schemeClr val="tx1"/>
          </a:solidFill>
          <a:latin typeface="+mj-lt"/>
          <a:ea typeface="+mn-ea"/>
          <a:cs typeface="+mn-cs"/>
        </a:defRPr>
      </a:lvl1pPr>
      <a:lvl2pPr marL="990311" indent="-380889" algn="l" defTabSz="1218845" rtl="0" eaLnBrk="1" latinLnBrk="0" hangingPunct="1">
        <a:spcBef>
          <a:spcPct val="20000"/>
        </a:spcBef>
        <a:buFont typeface="Arial" pitchFamily="34" charset="0"/>
        <a:buChar char="–"/>
        <a:defRPr sz="3199" kern="1200">
          <a:solidFill>
            <a:schemeClr val="tx1"/>
          </a:solidFill>
          <a:latin typeface="+mj-lt"/>
          <a:ea typeface="+mn-ea"/>
          <a:cs typeface="+mn-cs"/>
        </a:defRPr>
      </a:lvl2pPr>
      <a:lvl3pPr marL="1523555" indent="-304712" algn="l" defTabSz="1218845" rtl="0" eaLnBrk="1" latinLnBrk="0" hangingPunct="1">
        <a:spcBef>
          <a:spcPct val="20000"/>
        </a:spcBef>
        <a:buFont typeface="Arial" pitchFamily="34" charset="0"/>
        <a:buChar char="•"/>
        <a:defRPr sz="2399" kern="1200">
          <a:solidFill>
            <a:schemeClr val="tx1"/>
          </a:solidFill>
          <a:latin typeface="+mj-lt"/>
          <a:ea typeface="+mn-ea"/>
          <a:cs typeface="+mn-cs"/>
        </a:defRPr>
      </a:lvl3pPr>
      <a:lvl4pPr marL="2132979" indent="-304712" algn="l" defTabSz="1218845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j-lt"/>
          <a:ea typeface="+mn-ea"/>
          <a:cs typeface="+mn-cs"/>
        </a:defRPr>
      </a:lvl4pPr>
      <a:lvl5pPr marL="2742400" indent="-304712" algn="l" defTabSz="1218845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j-lt"/>
          <a:ea typeface="+mn-ea"/>
          <a:cs typeface="+mn-cs"/>
        </a:defRPr>
      </a:lvl5pPr>
      <a:lvl6pPr marL="3351822" indent="-304712" algn="l" defTabSz="1218845" rtl="0" eaLnBrk="1" latinLnBrk="0" hangingPunct="1">
        <a:spcBef>
          <a:spcPct val="20000"/>
        </a:spcBef>
        <a:buFont typeface="Arial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6pPr>
      <a:lvl7pPr marL="3961244" indent="-304712" algn="l" defTabSz="1218845" rtl="0" eaLnBrk="1" latinLnBrk="0" hangingPunct="1">
        <a:spcBef>
          <a:spcPct val="20000"/>
        </a:spcBef>
        <a:buFont typeface="Arial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7pPr>
      <a:lvl8pPr marL="4570666" indent="-304712" algn="l" defTabSz="1218845" rtl="0" eaLnBrk="1" latinLnBrk="0" hangingPunct="1">
        <a:spcBef>
          <a:spcPct val="20000"/>
        </a:spcBef>
        <a:buFont typeface="Arial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8pPr>
      <a:lvl9pPr marL="5180089" indent="-304712" algn="l" defTabSz="1218845" rtl="0" eaLnBrk="1" latinLnBrk="0" hangingPunct="1">
        <a:spcBef>
          <a:spcPct val="20000"/>
        </a:spcBef>
        <a:buFont typeface="Arial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84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422" algn="l" defTabSz="121884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845" algn="l" defTabSz="121884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267" algn="l" defTabSz="121884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689" algn="l" defTabSz="121884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7111" algn="l" defTabSz="121884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534" algn="l" defTabSz="121884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955" algn="l" defTabSz="121884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5378" algn="l" defTabSz="121884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S" altLang="ko-KR"/>
              <a:t>Haga clic para cambiar el estilo de título	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altLang="ko-KR"/>
              <a:t>Haga clic para modificar el estilo de texto del patrón</a:t>
            </a:r>
          </a:p>
          <a:p>
            <a:pPr lvl="1"/>
            <a:r>
              <a:rPr lang="es-ES" altLang="ko-KR"/>
              <a:t>Segundo nivel</a:t>
            </a:r>
          </a:p>
          <a:p>
            <a:pPr lvl="2"/>
            <a:r>
              <a:rPr lang="es-ES" altLang="ko-KR"/>
              <a:t>Tercer nivel</a:t>
            </a:r>
          </a:p>
          <a:p>
            <a:pPr lvl="3"/>
            <a:r>
              <a:rPr lang="es-ES" altLang="ko-KR"/>
              <a:t>Cuarto nivel</a:t>
            </a:r>
          </a:p>
          <a:p>
            <a:pPr lvl="4"/>
            <a:r>
              <a:rPr lang="es-ES" altLang="ko-KR"/>
              <a:t>Quinto nivel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ea typeface="굴림" panose="020B0600000101010101" pitchFamily="50" charset="-127"/>
              </a:defRPr>
            </a:lvl1pPr>
          </a:lstStyle>
          <a:p>
            <a:pPr defTabSz="1218895"/>
            <a:fld id="{924D437E-7C99-4098-A3C7-18F6FB005456}" type="datetime1"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3/28/2017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ea typeface="굴림" panose="020B0600000101010101" pitchFamily="50" charset="-127"/>
              </a:defRPr>
            </a:lvl1pPr>
          </a:lstStyle>
          <a:p>
            <a:pPr defTabSz="1218895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ea typeface="굴림" panose="020B0600000101010101" pitchFamily="50" charset="-127"/>
              </a:defRPr>
            </a:lvl1pPr>
          </a:lstStyle>
          <a:p>
            <a:pPr defTabSz="1218895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81607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3" r:id="rId1"/>
    <p:sldLayoutId id="2147483784" r:id="rId2"/>
    <p:sldLayoutId id="2147483785" r:id="rId3"/>
    <p:sldLayoutId id="2147483786" r:id="rId4"/>
    <p:sldLayoutId id="2147483787" r:id="rId5"/>
    <p:sldLayoutId id="2147483788" r:id="rId6"/>
    <p:sldLayoutId id="2147483789" r:id="rId7"/>
    <p:sldLayoutId id="2147483790" r:id="rId8"/>
    <p:sldLayoutId id="2147483791" r:id="rId9"/>
    <p:sldLayoutId id="2147483792" r:id="rId10"/>
    <p:sldLayoutId id="2147483793" r:id="rId11"/>
    <p:sldLayoutId id="2147483794" r:id="rId12"/>
  </p:sldLayoutIdLst>
  <p:hf hdr="0" ftr="0" dt="0"/>
  <p:txStyles>
    <p:titleStyle>
      <a:lvl1pPr algn="ctr" rtl="0" eaLnBrk="1" fontAlgn="base" latinLnBrk="1" hangingPunct="1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2pPr>
      <a:lvl3pPr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3pPr>
      <a:lvl4pPr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4pPr>
      <a:lvl5pPr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457200"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342900" indent="-342900" algn="l" rtl="0" eaLnBrk="1" fontAlgn="base" latinLnBrk="1" hangingPunct="1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latinLnBrk="1" hangingPunct="1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latinLnBrk="1" hangingPunct="1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latinLnBrk="1" hangingPunct="1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9.jpe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6.jpeg"/><Relationship Id="rId5" Type="http://schemas.openxmlformats.org/officeDocument/2006/relationships/image" Target="../media/image8.png"/><Relationship Id="rId4" Type="http://schemas.openxmlformats.org/officeDocument/2006/relationships/image" Target="../media/image25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138285" y="1185545"/>
            <a:ext cx="3054350" cy="79946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300" b="1" cap="none" dirty="0">
                <a:solidFill>
                  <a:schemeClr val="bg1"/>
                </a:solidFill>
                <a:latin typeface="나눔고딕" charset="0"/>
                <a:ea typeface="나눔고딕" charset="0"/>
              </a:rPr>
              <a:t>어린이 보호구역</a:t>
            </a:r>
            <a:br>
              <a:rPr lang="en-US" altLang="ko-KR" sz="2300" b="1" cap="none" dirty="0">
                <a:solidFill>
                  <a:schemeClr val="bg1"/>
                </a:solidFill>
                <a:latin typeface="나눔고딕" charset="0"/>
                <a:ea typeface="나눔고딕" charset="0"/>
              </a:rPr>
            </a:br>
            <a:r>
              <a:rPr lang="en-US" altLang="ko-KR" sz="2300" b="1" cap="none" dirty="0">
                <a:solidFill>
                  <a:schemeClr val="bg1"/>
                </a:solidFill>
                <a:latin typeface="나눔고딕" charset="0"/>
                <a:ea typeface="나눔고딕" charset="0"/>
              </a:rPr>
              <a:t>교통사고 방지 시스템</a:t>
            </a:r>
            <a:endParaRPr lang="ko-KR" altLang="en-US" sz="2300" b="1" cap="none" dirty="0">
              <a:solidFill>
                <a:schemeClr val="bg1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138285" y="4826000"/>
            <a:ext cx="3053715" cy="1076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/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팀원</a:t>
            </a:r>
            <a:endParaRPr lang="en-US" altLang="ko-KR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 fontAlgn="base"/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2012154040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임현창</a:t>
            </a:r>
            <a:endParaRPr lang="en-US" altLang="ko-KR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 fontAlgn="base"/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2012154042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정재천</a:t>
            </a:r>
            <a:endParaRPr lang="en-US" altLang="ko-KR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 fontAlgn="base"/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2012152046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최지훈</a:t>
            </a:r>
          </a:p>
        </p:txBody>
      </p:sp>
    </p:spTree>
    <p:extLst>
      <p:ext uri="{BB962C8B-B14F-4D97-AF65-F5344CB8AC3E}">
        <p14:creationId xmlns:p14="http://schemas.microsoft.com/office/powerpoint/2010/main" val="12909207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895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10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11954" y="446622"/>
            <a:ext cx="34074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위험상황 판단</a:t>
            </a:r>
            <a:endParaRPr lang="en-US" altLang="ko-KR" b="1" dirty="0"/>
          </a:p>
          <a:p>
            <a:r>
              <a:rPr lang="ko-KR" altLang="en-US" b="1" dirty="0"/>
              <a:t>시나리오</a:t>
            </a:r>
            <a:endParaRPr lang="ko-KR" altLang="en-US" sz="2400" dirty="0"/>
          </a:p>
        </p:txBody>
      </p:sp>
      <p:sp>
        <p:nvSpPr>
          <p:cNvPr id="6" name="직사각형 5"/>
          <p:cNvSpPr/>
          <p:nvPr/>
        </p:nvSpPr>
        <p:spPr bwMode="auto">
          <a:xfrm>
            <a:off x="1671140" y="1856420"/>
            <a:ext cx="1656206" cy="529508"/>
          </a:xfrm>
          <a:prstGeom prst="rect">
            <a:avLst/>
          </a:prstGeom>
          <a:solidFill>
            <a:schemeClr val="accent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000" dirty="0">
                <a:latin typeface="Arial" panose="020B0604020202020204" pitchFamily="34" charset="0"/>
                <a:cs typeface="Arial" panose="020B0604020202020204" pitchFamily="34" charset="0"/>
              </a:rPr>
              <a:t>도로 촬영</a:t>
            </a:r>
            <a:endParaRPr kumimoji="0" lang="ko-KR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다이아몬드 8"/>
          <p:cNvSpPr/>
          <p:nvPr/>
        </p:nvSpPr>
        <p:spPr bwMode="auto">
          <a:xfrm>
            <a:off x="6553200" y="3770705"/>
            <a:ext cx="1967066" cy="704795"/>
          </a:xfrm>
          <a:prstGeom prst="diamond">
            <a:avLst/>
          </a:prstGeom>
          <a:solidFill>
            <a:schemeClr val="accent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1000" dirty="0">
                <a:latin typeface="Arial" panose="020B0604020202020204" pitchFamily="34" charset="0"/>
                <a:cs typeface="Arial" panose="020B0604020202020204" pitchFamily="34" charset="0"/>
              </a:rPr>
              <a:t>보행자가 차도로 접근하는가</a:t>
            </a:r>
            <a:endParaRPr kumimoji="0" lang="ko-KR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직사각형 13"/>
          <p:cNvSpPr/>
          <p:nvPr/>
        </p:nvSpPr>
        <p:spPr bwMode="auto">
          <a:xfrm>
            <a:off x="6708630" y="2888799"/>
            <a:ext cx="1656206" cy="529508"/>
          </a:xfrm>
          <a:prstGeom prst="rect">
            <a:avLst/>
          </a:prstGeom>
          <a:solidFill>
            <a:schemeClr val="accent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종료 </a:t>
            </a: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kumimoji="0" lang="ko-KR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안전</a:t>
            </a: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kumimoji="0" lang="ko-KR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직사각형 14"/>
          <p:cNvSpPr/>
          <p:nvPr/>
        </p:nvSpPr>
        <p:spPr bwMode="auto">
          <a:xfrm>
            <a:off x="3974542" y="4957972"/>
            <a:ext cx="1656206" cy="529508"/>
          </a:xfrm>
          <a:prstGeom prst="rect">
            <a:avLst/>
          </a:prstGeom>
          <a:solidFill>
            <a:schemeClr val="accent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보행자가 차도에 있음</a:t>
            </a:r>
            <a:endParaRPr kumimoji="0" lang="en-US" altLang="ko-KR" sz="1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kumimoji="0" lang="ko-KR" altLang="en-US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전광판 </a:t>
            </a:r>
            <a:r>
              <a:rPr kumimoji="0" lang="en-US" altLang="ko-KR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&amp; </a:t>
            </a:r>
            <a:r>
              <a:rPr kumimoji="0" lang="ko-KR" altLang="en-US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모바일 경보</a:t>
            </a:r>
            <a:r>
              <a:rPr kumimoji="0" lang="en-US" altLang="ko-KR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kumimoji="0" lang="ko-KR" altLang="en-US" sz="1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직사각형 15"/>
          <p:cNvSpPr/>
          <p:nvPr/>
        </p:nvSpPr>
        <p:spPr bwMode="auto">
          <a:xfrm>
            <a:off x="9265372" y="1942394"/>
            <a:ext cx="1656206" cy="529508"/>
          </a:xfrm>
          <a:prstGeom prst="rect">
            <a:avLst/>
          </a:prstGeom>
          <a:solidFill>
            <a:schemeClr val="accent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000" dirty="0">
                <a:latin typeface="Arial" panose="020B0604020202020204" pitchFamily="34" charset="0"/>
                <a:cs typeface="Arial" panose="020B0604020202020204" pitchFamily="34" charset="0"/>
              </a:rPr>
              <a:t>전광판으로만</a:t>
            </a:r>
            <a:endParaRPr lang="en-US" altLang="ko-KR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경보</a:t>
            </a:r>
          </a:p>
        </p:txBody>
      </p:sp>
      <p:sp>
        <p:nvSpPr>
          <p:cNvPr id="21" name="다이아몬드 20"/>
          <p:cNvSpPr/>
          <p:nvPr/>
        </p:nvSpPr>
        <p:spPr bwMode="auto">
          <a:xfrm>
            <a:off x="3819112" y="3746740"/>
            <a:ext cx="1967066" cy="704795"/>
          </a:xfrm>
          <a:prstGeom prst="diamond">
            <a:avLst/>
          </a:prstGeom>
          <a:solidFill>
            <a:schemeClr val="accent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보행자가 차도에 있는가</a:t>
            </a:r>
          </a:p>
        </p:txBody>
      </p:sp>
      <p:sp>
        <p:nvSpPr>
          <p:cNvPr id="22" name="다이아몬드 21"/>
          <p:cNvSpPr/>
          <p:nvPr/>
        </p:nvSpPr>
        <p:spPr bwMode="auto">
          <a:xfrm>
            <a:off x="3819112" y="2745099"/>
            <a:ext cx="1967066" cy="704795"/>
          </a:xfrm>
          <a:prstGeom prst="diamond">
            <a:avLst/>
          </a:prstGeom>
          <a:solidFill>
            <a:schemeClr val="accent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보행자가 있는가</a:t>
            </a:r>
          </a:p>
        </p:txBody>
      </p:sp>
      <p:sp>
        <p:nvSpPr>
          <p:cNvPr id="29" name="직사각형 28"/>
          <p:cNvSpPr/>
          <p:nvPr/>
        </p:nvSpPr>
        <p:spPr bwMode="auto">
          <a:xfrm>
            <a:off x="6700952" y="4957972"/>
            <a:ext cx="1656206" cy="529508"/>
          </a:xfrm>
          <a:prstGeom prst="rect">
            <a:avLst/>
          </a:prstGeom>
          <a:solidFill>
            <a:schemeClr val="accent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보행자 차도로 접근 중</a:t>
            </a:r>
            <a:endParaRPr lang="en-US" altLang="ko-KR" sz="1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kumimoji="0" lang="ko-KR" altLang="en-US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전광판 </a:t>
            </a:r>
            <a:r>
              <a:rPr kumimoji="0" lang="en-US" altLang="ko-KR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&amp; </a:t>
            </a:r>
            <a:r>
              <a:rPr kumimoji="0" lang="ko-KR" altLang="en-US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모바일 주의</a:t>
            </a:r>
            <a:r>
              <a:rPr kumimoji="0" lang="en-US" altLang="ko-KR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kumimoji="0" lang="ko-KR" altLang="en-US" sz="1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다이아몬드 30"/>
          <p:cNvSpPr/>
          <p:nvPr/>
        </p:nvSpPr>
        <p:spPr bwMode="auto">
          <a:xfrm>
            <a:off x="3819112" y="1788553"/>
            <a:ext cx="1967066" cy="704795"/>
          </a:xfrm>
          <a:prstGeom prst="diamond">
            <a:avLst/>
          </a:prstGeom>
          <a:solidFill>
            <a:schemeClr val="accent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차가 접근 중인가</a:t>
            </a:r>
          </a:p>
        </p:txBody>
      </p:sp>
      <p:sp>
        <p:nvSpPr>
          <p:cNvPr id="38" name="다이아몬드 37"/>
          <p:cNvSpPr/>
          <p:nvPr/>
        </p:nvSpPr>
        <p:spPr bwMode="auto">
          <a:xfrm>
            <a:off x="6553200" y="1828800"/>
            <a:ext cx="1967066" cy="704795"/>
          </a:xfrm>
          <a:prstGeom prst="diamond">
            <a:avLst/>
          </a:prstGeom>
          <a:solidFill>
            <a:schemeClr val="accent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보행자가 차도에 있는가</a:t>
            </a:r>
          </a:p>
        </p:txBody>
      </p:sp>
      <p:cxnSp>
        <p:nvCxnSpPr>
          <p:cNvPr id="42" name="직선 화살표 연결선 41"/>
          <p:cNvCxnSpPr>
            <a:stCxn id="6" idx="3"/>
            <a:endCxn id="31" idx="1"/>
          </p:cNvCxnSpPr>
          <p:nvPr/>
        </p:nvCxnSpPr>
        <p:spPr bwMode="auto">
          <a:xfrm>
            <a:off x="3327346" y="2121174"/>
            <a:ext cx="491766" cy="1977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직선 화살표 연결선 43"/>
          <p:cNvCxnSpPr>
            <a:stCxn id="31" idx="3"/>
            <a:endCxn id="38" idx="1"/>
          </p:cNvCxnSpPr>
          <p:nvPr/>
        </p:nvCxnSpPr>
        <p:spPr bwMode="auto">
          <a:xfrm>
            <a:off x="5786178" y="2140951"/>
            <a:ext cx="767022" cy="4024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5" name="직선 화살표 연결선 44"/>
          <p:cNvCxnSpPr>
            <a:stCxn id="31" idx="2"/>
            <a:endCxn id="22" idx="0"/>
          </p:cNvCxnSpPr>
          <p:nvPr/>
        </p:nvCxnSpPr>
        <p:spPr bwMode="auto">
          <a:xfrm>
            <a:off x="4802645" y="2493348"/>
            <a:ext cx="0" cy="25175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직선 화살표 연결선 47"/>
          <p:cNvCxnSpPr>
            <a:stCxn id="22" idx="3"/>
            <a:endCxn id="14" idx="1"/>
          </p:cNvCxnSpPr>
          <p:nvPr/>
        </p:nvCxnSpPr>
        <p:spPr bwMode="auto">
          <a:xfrm>
            <a:off x="5786178" y="3097497"/>
            <a:ext cx="922452" cy="5605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" name="직선 화살표 연결선 50"/>
          <p:cNvCxnSpPr>
            <a:stCxn id="22" idx="2"/>
            <a:endCxn id="21" idx="0"/>
          </p:cNvCxnSpPr>
          <p:nvPr/>
        </p:nvCxnSpPr>
        <p:spPr bwMode="auto">
          <a:xfrm>
            <a:off x="4802645" y="3449894"/>
            <a:ext cx="0" cy="29684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4" name="직선 화살표 연결선 53"/>
          <p:cNvCxnSpPr>
            <a:cxnSpLocks/>
            <a:stCxn id="21" idx="2"/>
            <a:endCxn id="15" idx="0"/>
          </p:cNvCxnSpPr>
          <p:nvPr/>
        </p:nvCxnSpPr>
        <p:spPr bwMode="auto">
          <a:xfrm>
            <a:off x="4802645" y="4451535"/>
            <a:ext cx="0" cy="50643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7" name="직선 화살표 연결선 56"/>
          <p:cNvCxnSpPr>
            <a:stCxn id="21" idx="3"/>
            <a:endCxn id="9" idx="1"/>
          </p:cNvCxnSpPr>
          <p:nvPr/>
        </p:nvCxnSpPr>
        <p:spPr bwMode="auto">
          <a:xfrm>
            <a:off x="5786178" y="4099138"/>
            <a:ext cx="767022" cy="2396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0" name="직선 화살표 연결선 59"/>
          <p:cNvCxnSpPr>
            <a:stCxn id="9" idx="0"/>
            <a:endCxn id="14" idx="2"/>
          </p:cNvCxnSpPr>
          <p:nvPr/>
        </p:nvCxnSpPr>
        <p:spPr bwMode="auto">
          <a:xfrm flipV="1">
            <a:off x="7536733" y="3418307"/>
            <a:ext cx="0" cy="35239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3" name="직선 화살표 연결선 62"/>
          <p:cNvCxnSpPr>
            <a:cxnSpLocks/>
            <a:stCxn id="9" idx="2"/>
            <a:endCxn id="29" idx="0"/>
          </p:cNvCxnSpPr>
          <p:nvPr/>
        </p:nvCxnSpPr>
        <p:spPr bwMode="auto">
          <a:xfrm flipH="1">
            <a:off x="7529055" y="4475500"/>
            <a:ext cx="7678" cy="48247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8" name="직선 화살표 연결선 77"/>
          <p:cNvCxnSpPr>
            <a:stCxn id="38" idx="3"/>
            <a:endCxn id="16" idx="1"/>
          </p:cNvCxnSpPr>
          <p:nvPr/>
        </p:nvCxnSpPr>
        <p:spPr bwMode="auto">
          <a:xfrm>
            <a:off x="8520266" y="2181198"/>
            <a:ext cx="745106" cy="2595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1" name="직선 화살표 연결선 230"/>
          <p:cNvCxnSpPr>
            <a:stCxn id="38" idx="2"/>
            <a:endCxn id="14" idx="0"/>
          </p:cNvCxnSpPr>
          <p:nvPr/>
        </p:nvCxnSpPr>
        <p:spPr bwMode="auto">
          <a:xfrm>
            <a:off x="7536733" y="2533595"/>
            <a:ext cx="0" cy="35520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18" name="TextBox 317"/>
          <p:cNvSpPr txBox="1"/>
          <p:nvPr/>
        </p:nvSpPr>
        <p:spPr>
          <a:xfrm>
            <a:off x="5990531" y="1930149"/>
            <a:ext cx="3802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No</a:t>
            </a:r>
            <a:endParaRPr lang="ko-KR" altLang="en-US" sz="1200" dirty="0"/>
          </a:p>
        </p:txBody>
      </p:sp>
      <p:sp>
        <p:nvSpPr>
          <p:cNvPr id="319" name="TextBox 318"/>
          <p:cNvSpPr txBox="1"/>
          <p:nvPr/>
        </p:nvSpPr>
        <p:spPr>
          <a:xfrm>
            <a:off x="7529055" y="2533595"/>
            <a:ext cx="3802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No</a:t>
            </a:r>
            <a:endParaRPr lang="ko-KR" altLang="en-US" sz="1200" dirty="0"/>
          </a:p>
        </p:txBody>
      </p:sp>
      <p:sp>
        <p:nvSpPr>
          <p:cNvPr id="320" name="TextBox 319"/>
          <p:cNvSpPr txBox="1"/>
          <p:nvPr/>
        </p:nvSpPr>
        <p:spPr>
          <a:xfrm>
            <a:off x="8664551" y="1951825"/>
            <a:ext cx="4350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Yes</a:t>
            </a:r>
            <a:endParaRPr lang="ko-KR" altLang="en-US" sz="1200" dirty="0"/>
          </a:p>
        </p:txBody>
      </p:sp>
      <p:sp>
        <p:nvSpPr>
          <p:cNvPr id="321" name="TextBox 320"/>
          <p:cNvSpPr txBox="1"/>
          <p:nvPr/>
        </p:nvSpPr>
        <p:spPr>
          <a:xfrm>
            <a:off x="4810324" y="2490367"/>
            <a:ext cx="4350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Yes</a:t>
            </a:r>
            <a:endParaRPr lang="ko-KR" altLang="en-US" sz="1200" dirty="0"/>
          </a:p>
        </p:txBody>
      </p:sp>
      <p:sp>
        <p:nvSpPr>
          <p:cNvPr id="322" name="TextBox 321"/>
          <p:cNvSpPr txBox="1"/>
          <p:nvPr/>
        </p:nvSpPr>
        <p:spPr>
          <a:xfrm>
            <a:off x="4802645" y="3437648"/>
            <a:ext cx="4350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Yes</a:t>
            </a:r>
            <a:endParaRPr lang="ko-KR" altLang="en-US" sz="1200" dirty="0"/>
          </a:p>
        </p:txBody>
      </p:sp>
      <p:sp>
        <p:nvSpPr>
          <p:cNvPr id="323" name="TextBox 322"/>
          <p:cNvSpPr txBox="1"/>
          <p:nvPr/>
        </p:nvSpPr>
        <p:spPr>
          <a:xfrm>
            <a:off x="4802645" y="4511577"/>
            <a:ext cx="4350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Yes</a:t>
            </a:r>
            <a:endParaRPr lang="ko-KR" altLang="en-US" sz="1200" dirty="0"/>
          </a:p>
        </p:txBody>
      </p:sp>
      <p:sp>
        <p:nvSpPr>
          <p:cNvPr id="324" name="TextBox 323"/>
          <p:cNvSpPr txBox="1"/>
          <p:nvPr/>
        </p:nvSpPr>
        <p:spPr>
          <a:xfrm>
            <a:off x="6057288" y="2875734"/>
            <a:ext cx="3802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No</a:t>
            </a:r>
            <a:endParaRPr lang="ko-KR" altLang="en-US" sz="1200" dirty="0"/>
          </a:p>
        </p:txBody>
      </p:sp>
      <p:sp>
        <p:nvSpPr>
          <p:cNvPr id="325" name="TextBox 324"/>
          <p:cNvSpPr txBox="1"/>
          <p:nvPr/>
        </p:nvSpPr>
        <p:spPr>
          <a:xfrm>
            <a:off x="5990531" y="3784440"/>
            <a:ext cx="3802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No</a:t>
            </a:r>
            <a:endParaRPr lang="ko-KR" altLang="en-US" sz="1200" dirty="0"/>
          </a:p>
        </p:txBody>
      </p:sp>
      <p:sp>
        <p:nvSpPr>
          <p:cNvPr id="327" name="TextBox 326"/>
          <p:cNvSpPr txBox="1"/>
          <p:nvPr/>
        </p:nvSpPr>
        <p:spPr>
          <a:xfrm>
            <a:off x="7562822" y="3504043"/>
            <a:ext cx="3802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No</a:t>
            </a:r>
            <a:endParaRPr lang="ko-KR" altLang="en-US" sz="1200" dirty="0"/>
          </a:p>
        </p:txBody>
      </p:sp>
      <p:sp>
        <p:nvSpPr>
          <p:cNvPr id="340" name="TextBox 339"/>
          <p:cNvSpPr txBox="1"/>
          <p:nvPr/>
        </p:nvSpPr>
        <p:spPr>
          <a:xfrm>
            <a:off x="7542036" y="4505905"/>
            <a:ext cx="4350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Yes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9668321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 flipH="1">
            <a:off x="2057400" y="1064938"/>
            <a:ext cx="2363858" cy="5291415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사다리꼴 7"/>
          <p:cNvSpPr/>
          <p:nvPr/>
        </p:nvSpPr>
        <p:spPr>
          <a:xfrm rot="3998062">
            <a:off x="7672589" y="91981"/>
            <a:ext cx="1770699" cy="2566650"/>
          </a:xfrm>
          <a:prstGeom prst="trapezoid">
            <a:avLst>
              <a:gd name="adj" fmla="val 35792"/>
            </a:avLst>
          </a:prstGeom>
          <a:solidFill>
            <a:srgbClr val="FFFF00">
              <a:alpha val="55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9290" y="5099919"/>
            <a:ext cx="643080" cy="1018431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1278" y="1269731"/>
            <a:ext cx="2369387" cy="1186140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9290" y="4938852"/>
            <a:ext cx="160908" cy="322688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3557" y="3222463"/>
            <a:ext cx="160908" cy="32268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82267" y="1120423"/>
            <a:ext cx="1679307" cy="509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ko-KR" altLang="en-US" sz="3200" dirty="0"/>
              <a:t>인도</a:t>
            </a:r>
            <a:r>
              <a:rPr lang="en-US" altLang="ko-KR" sz="3200" dirty="0"/>
              <a:t>	</a:t>
            </a:r>
            <a:r>
              <a:rPr lang="ko-KR" altLang="en-US" sz="3200" dirty="0"/>
              <a:t>차도</a:t>
            </a:r>
          </a:p>
        </p:txBody>
      </p:sp>
      <p:sp>
        <p:nvSpPr>
          <p:cNvPr id="7" name="모서리가 접힌 도형 6"/>
          <p:cNvSpPr/>
          <p:nvPr/>
        </p:nvSpPr>
        <p:spPr>
          <a:xfrm>
            <a:off x="6827250" y="3246241"/>
            <a:ext cx="3461376" cy="2316359"/>
          </a:xfrm>
          <a:prstGeom prst="foldedCorner">
            <a:avLst/>
          </a:prstGeom>
          <a:noFill/>
          <a:ln w="22225" cmpd="sng">
            <a:solidFill>
              <a:schemeClr val="tx1">
                <a:alpha val="66000"/>
              </a:schemeClr>
            </a:solidFill>
          </a:ln>
          <a:effectLst>
            <a:outerShdw blurRad="50800" dist="50800" dir="5400000" algn="ctr" rotWithShape="0">
              <a:schemeClr val="tx1">
                <a:alpha val="13000"/>
              </a:scheme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342900" indent="-342900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+mj-lt"/>
              <a:buAutoNum type="arabicPeriod"/>
            </a:pPr>
            <a:r>
              <a:rPr lang="en-US" altLang="ko-KR" sz="1800" b="0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인도와 차도 경계를 촬영.</a:t>
            </a:r>
            <a:endParaRPr lang="ko-KR" altLang="en-US" sz="18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342900" indent="-342900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+mj-lt"/>
              <a:buAutoNum type="arabicPeriod" startAt="2"/>
            </a:pPr>
            <a:r>
              <a:rPr lang="en-US" altLang="ko-KR" sz="1800" b="0" cap="none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어린이가</a:t>
            </a:r>
            <a:r>
              <a:rPr lang="en-US" altLang="ko-KR" sz="1800" b="0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altLang="en-US" sz="1800" b="0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차도에 있으며 차량이 접근하는 경우 인식</a:t>
            </a:r>
            <a:endParaRPr lang="en-US" altLang="ko-KR" sz="18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342900" indent="-342900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+mj-lt"/>
              <a:buAutoNum type="arabicPeriod" startAt="2"/>
            </a:pPr>
            <a:r>
              <a:rPr lang="ko-KR" altLang="en-US" sz="1800" b="0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전광판과 </a:t>
            </a:r>
            <a:r>
              <a:rPr lang="en-US" altLang="ko-KR" sz="1800" b="0" cap="none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운전자</a:t>
            </a:r>
            <a:r>
              <a:rPr lang="en-US" altLang="ko-KR" sz="1800" b="0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800" b="0" cap="none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휴대폰으로</a:t>
            </a:r>
            <a:r>
              <a:rPr lang="en-US" altLang="ko-KR" sz="1800" b="0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800" b="0" cap="none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어린</a:t>
            </a:r>
            <a:r>
              <a:rPr lang="ko-KR" altLang="en-US" sz="1800" b="0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이가 차도에 있음을</a:t>
            </a:r>
            <a:r>
              <a:rPr lang="en-US" altLang="ko-KR" sz="1800" b="0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알림.</a:t>
            </a:r>
            <a:endParaRPr lang="ko-KR" altLang="en-US" sz="18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5213081" y="2459746"/>
            <a:ext cx="787953" cy="1525433"/>
            <a:chOff x="6181725" y="1885950"/>
            <a:chExt cx="904875" cy="1750060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1725" y="1885950"/>
              <a:ext cx="904875" cy="17500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직사각형 1"/>
            <p:cNvSpPr/>
            <p:nvPr/>
          </p:nvSpPr>
          <p:spPr>
            <a:xfrm>
              <a:off x="6223000" y="2063115"/>
              <a:ext cx="800735" cy="1216025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경보</a:t>
              </a: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1511954" y="446622"/>
            <a:ext cx="57270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시나리오 </a:t>
            </a:r>
            <a:r>
              <a:rPr lang="en-US" altLang="ko-KR" b="1" dirty="0"/>
              <a:t>1 – </a:t>
            </a:r>
            <a:r>
              <a:rPr lang="ko-KR" altLang="en-US" b="1" dirty="0"/>
              <a:t>차도에 보행자 </a:t>
            </a:r>
            <a:r>
              <a:rPr lang="en-US" altLang="ko-KR" b="1" dirty="0"/>
              <a:t>&amp; </a:t>
            </a:r>
            <a:r>
              <a:rPr lang="ko-KR" altLang="en-US" b="1" dirty="0"/>
              <a:t>차량 접근</a:t>
            </a:r>
            <a:endParaRPr lang="ko-KR" altLang="en-US" sz="2400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895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2050" name="Picture 2" descr="고속도로 led 전광판에 대한 이미지 검색결과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13" t="1570" r="20859" b="39021"/>
          <a:stretch/>
        </p:blipFill>
        <p:spPr bwMode="auto">
          <a:xfrm>
            <a:off x="433521" y="1775384"/>
            <a:ext cx="2561957" cy="1935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0269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2.22222E-6 L -0.1013 0.3395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65" y="1696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 flipH="1">
            <a:off x="2057400" y="1064938"/>
            <a:ext cx="2363858" cy="5291415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사다리꼴 7"/>
          <p:cNvSpPr/>
          <p:nvPr/>
        </p:nvSpPr>
        <p:spPr>
          <a:xfrm rot="3998062">
            <a:off x="7672589" y="91981"/>
            <a:ext cx="1770699" cy="2566650"/>
          </a:xfrm>
          <a:prstGeom prst="trapezoid">
            <a:avLst>
              <a:gd name="adj" fmla="val 35792"/>
            </a:avLst>
          </a:prstGeom>
          <a:solidFill>
            <a:srgbClr val="FFFF00">
              <a:alpha val="55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5811" y="4938852"/>
            <a:ext cx="643080" cy="1018431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1278" y="1269731"/>
            <a:ext cx="2369387" cy="1186140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9290" y="4938852"/>
            <a:ext cx="160908" cy="322688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3557" y="3222463"/>
            <a:ext cx="160908" cy="32268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82267" y="1120423"/>
            <a:ext cx="1679307" cy="509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ko-KR" altLang="en-US" sz="3200" dirty="0"/>
              <a:t>인도</a:t>
            </a:r>
            <a:r>
              <a:rPr lang="en-US" altLang="ko-KR" sz="3200" dirty="0"/>
              <a:t>	</a:t>
            </a:r>
            <a:r>
              <a:rPr lang="ko-KR" altLang="en-US" sz="3200" dirty="0"/>
              <a:t>차도</a:t>
            </a:r>
          </a:p>
        </p:txBody>
      </p:sp>
      <p:sp>
        <p:nvSpPr>
          <p:cNvPr id="7" name="모서리가 접힌 도형 6"/>
          <p:cNvSpPr/>
          <p:nvPr/>
        </p:nvSpPr>
        <p:spPr>
          <a:xfrm>
            <a:off x="6827250" y="3246241"/>
            <a:ext cx="3461376" cy="2316359"/>
          </a:xfrm>
          <a:prstGeom prst="foldedCorner">
            <a:avLst/>
          </a:prstGeom>
          <a:noFill/>
          <a:ln w="22225" cmpd="sng">
            <a:solidFill>
              <a:schemeClr val="tx1">
                <a:alpha val="66000"/>
              </a:schemeClr>
            </a:solidFill>
          </a:ln>
          <a:effectLst>
            <a:outerShdw blurRad="50800" dist="50800" dir="5400000" algn="ctr" rotWithShape="0">
              <a:schemeClr val="tx1">
                <a:alpha val="13000"/>
              </a:scheme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342900" indent="-342900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+mj-lt"/>
              <a:buAutoNum type="arabicPeriod"/>
            </a:pPr>
            <a:r>
              <a:rPr lang="en-US" altLang="ko-KR" sz="1800" b="0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인도와 차도 경계를 촬영.</a:t>
            </a:r>
            <a:endParaRPr lang="ko-KR" altLang="en-US" sz="18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342900" indent="-342900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+mj-lt"/>
              <a:buAutoNum type="arabicPeriod" startAt="2"/>
            </a:pPr>
            <a:r>
              <a:rPr lang="en-US" altLang="ko-KR" sz="1800" b="0" cap="none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어린이가</a:t>
            </a:r>
            <a:r>
              <a:rPr lang="en-US" altLang="ko-KR" sz="1800" b="0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800" b="0" cap="none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차도로</a:t>
            </a:r>
            <a:r>
              <a:rPr lang="en-US" altLang="ko-KR" sz="1800" b="0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800" b="0" cap="none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뛰어</a:t>
            </a:r>
            <a:r>
              <a:rPr lang="ko-KR" altLang="en-US" sz="1800" b="0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드는 행동</a:t>
            </a:r>
            <a:r>
              <a:rPr lang="en-US" altLang="ko-KR" sz="1800" b="0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800" b="0" cap="none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인식</a:t>
            </a:r>
            <a:endParaRPr lang="en-US" altLang="ko-KR" sz="18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342900" indent="-342900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+mj-lt"/>
              <a:buAutoNum type="arabicPeriod" startAt="2"/>
            </a:pPr>
            <a:r>
              <a:rPr lang="ko-KR" altLang="en-US" sz="1800" b="0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전광판과 </a:t>
            </a:r>
            <a:r>
              <a:rPr lang="en-US" altLang="ko-KR" sz="1800" b="0" cap="none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운전자</a:t>
            </a:r>
            <a:r>
              <a:rPr lang="en-US" altLang="ko-KR" sz="1800" b="0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800" b="0" cap="none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휴대폰으로</a:t>
            </a:r>
            <a:r>
              <a:rPr lang="en-US" altLang="ko-KR" sz="1800" b="0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어린이의 접근 알림.</a:t>
            </a:r>
            <a:endParaRPr lang="ko-KR" altLang="en-US" sz="18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5213081" y="2459746"/>
            <a:ext cx="787953" cy="1525433"/>
            <a:chOff x="5213081" y="2459746"/>
            <a:chExt cx="787953" cy="1525433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13081" y="2459746"/>
              <a:ext cx="787953" cy="15254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직사각형 1"/>
            <p:cNvSpPr/>
            <p:nvPr/>
          </p:nvSpPr>
          <p:spPr>
            <a:xfrm>
              <a:off x="5249023" y="2614171"/>
              <a:ext cx="697269" cy="1059943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주의</a:t>
              </a: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1511954" y="446622"/>
            <a:ext cx="59556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시나리오 </a:t>
            </a:r>
            <a:r>
              <a:rPr lang="en-US" altLang="ko-KR" b="1" dirty="0"/>
              <a:t>2 – </a:t>
            </a:r>
            <a:r>
              <a:rPr lang="ko-KR" altLang="en-US" b="1" dirty="0"/>
              <a:t>보행자 접근 </a:t>
            </a:r>
            <a:r>
              <a:rPr lang="en-US" altLang="ko-KR" b="1" dirty="0"/>
              <a:t>&amp; </a:t>
            </a:r>
            <a:r>
              <a:rPr lang="ko-KR" altLang="en-US" b="1" dirty="0"/>
              <a:t>차량 접근</a:t>
            </a:r>
            <a:endParaRPr lang="ko-KR" altLang="en-US" sz="2400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895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2050" name="Picture 2" descr="고속도로 led 전광판에 대한 이미지 검색결과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13" t="1570" r="20859" b="39021"/>
          <a:stretch/>
        </p:blipFill>
        <p:spPr bwMode="auto">
          <a:xfrm>
            <a:off x="433521" y="1775384"/>
            <a:ext cx="2561957" cy="1935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537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2.22222E-6 L -0.1013 0.33958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65" y="1696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 flipH="1">
            <a:off x="2057400" y="1064938"/>
            <a:ext cx="2363858" cy="5291415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사다리꼴 7"/>
          <p:cNvSpPr/>
          <p:nvPr/>
        </p:nvSpPr>
        <p:spPr>
          <a:xfrm rot="3998062">
            <a:off x="7672589" y="91981"/>
            <a:ext cx="1770699" cy="2566650"/>
          </a:xfrm>
          <a:prstGeom prst="trapezoid">
            <a:avLst>
              <a:gd name="adj" fmla="val 35792"/>
            </a:avLst>
          </a:prstGeom>
          <a:solidFill>
            <a:srgbClr val="FFFF00">
              <a:alpha val="55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0380" y="5100196"/>
            <a:ext cx="643080" cy="1018431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9926" y="4938852"/>
            <a:ext cx="160908" cy="32268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82267" y="1120423"/>
            <a:ext cx="1679307" cy="509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ko-KR" altLang="en-US" sz="3200" dirty="0"/>
              <a:t>인도</a:t>
            </a:r>
            <a:r>
              <a:rPr lang="en-US" altLang="ko-KR" sz="3200" dirty="0"/>
              <a:t>	</a:t>
            </a:r>
            <a:r>
              <a:rPr lang="ko-KR" altLang="en-US" sz="3200" dirty="0"/>
              <a:t>차도</a:t>
            </a:r>
          </a:p>
        </p:txBody>
      </p:sp>
      <p:sp>
        <p:nvSpPr>
          <p:cNvPr id="7" name="모서리가 접힌 도형 6"/>
          <p:cNvSpPr/>
          <p:nvPr/>
        </p:nvSpPr>
        <p:spPr>
          <a:xfrm>
            <a:off x="6827250" y="3246241"/>
            <a:ext cx="3461376" cy="2316359"/>
          </a:xfrm>
          <a:prstGeom prst="foldedCorner">
            <a:avLst/>
          </a:prstGeom>
          <a:noFill/>
          <a:ln w="22225" cmpd="sng">
            <a:solidFill>
              <a:schemeClr val="tx1">
                <a:alpha val="66000"/>
              </a:schemeClr>
            </a:solidFill>
          </a:ln>
          <a:effectLst>
            <a:outerShdw blurRad="50800" dist="50800" dir="5400000" algn="ctr" rotWithShape="0">
              <a:schemeClr val="tx1">
                <a:alpha val="13000"/>
              </a:scheme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342900" indent="-342900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+mj-lt"/>
              <a:buAutoNum type="arabicPeriod"/>
            </a:pPr>
            <a:r>
              <a:rPr lang="en-US" altLang="ko-KR" sz="1800" b="0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인도와 차도 경계를 촬영.</a:t>
            </a:r>
            <a:endParaRPr lang="ko-KR" altLang="en-US" sz="18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342900" indent="-342900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+mj-lt"/>
              <a:buAutoNum type="arabicPeriod" startAt="2"/>
            </a:pPr>
            <a:r>
              <a:rPr lang="en-US" altLang="ko-KR" sz="1800" b="0" cap="none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어린이가</a:t>
            </a:r>
            <a:r>
              <a:rPr lang="en-US" altLang="ko-KR" sz="18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altLang="en-US" sz="18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인도를 벗어나는 행동을 </a:t>
            </a:r>
            <a:r>
              <a:rPr lang="en-US" altLang="ko-KR" sz="1800" b="0" cap="none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인식</a:t>
            </a:r>
            <a:endParaRPr lang="en-US" altLang="ko-KR" sz="18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342900" indent="-342900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+mj-lt"/>
              <a:buAutoNum type="arabicPeriod" startAt="2"/>
            </a:pPr>
            <a:r>
              <a:rPr lang="ko-KR" altLang="en-US" sz="1800" b="0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전광판으로 </a:t>
            </a:r>
            <a:r>
              <a:rPr lang="en-US" altLang="ko-KR" sz="1800" b="0" cap="none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어린이</a:t>
            </a:r>
            <a:r>
              <a:rPr lang="ko-KR" altLang="en-US" sz="1800" b="0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가 횡단 중임을 </a:t>
            </a:r>
            <a:r>
              <a:rPr lang="en-US" altLang="ko-KR" sz="1800" b="0" cap="none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알림</a:t>
            </a:r>
            <a:r>
              <a:rPr lang="en-US" altLang="ko-KR" sz="1800" b="0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.</a:t>
            </a:r>
            <a:endParaRPr lang="ko-KR" altLang="en-US" sz="18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511954" y="446622"/>
            <a:ext cx="49650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시나리오 </a:t>
            </a:r>
            <a:r>
              <a:rPr lang="en-US" altLang="ko-KR" b="1" dirty="0"/>
              <a:t>3 – </a:t>
            </a:r>
            <a:r>
              <a:rPr lang="ko-KR" altLang="en-US" b="1" dirty="0"/>
              <a:t>차도에 보행자</a:t>
            </a:r>
            <a:endParaRPr lang="ko-KR" altLang="en-US" sz="2400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895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2050" name="Picture 2" descr="고속도로 led 전광판에 대한 이미지 검색결과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13" t="1570" r="20859" b="39021"/>
          <a:stretch/>
        </p:blipFill>
        <p:spPr bwMode="auto">
          <a:xfrm>
            <a:off x="433521" y="1775384"/>
            <a:ext cx="2561957" cy="1935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2064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서버에 대한 이미지 검색결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7405" y="1988880"/>
            <a:ext cx="1646097" cy="2025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irebase logo에 대한 이미지 검색결과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1066800"/>
            <a:ext cx="2362200" cy="465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ndroid push에 대한 이미지 검색결과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7217" y="2144272"/>
            <a:ext cx="903362" cy="1685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206421">
            <a:off x="725740" y="2583851"/>
            <a:ext cx="1283800" cy="128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직선 화살표 연결선 4"/>
          <p:cNvCxnSpPr>
            <a:stCxn id="1028" idx="2"/>
            <a:endCxn id="7" idx="1"/>
          </p:cNvCxnSpPr>
          <p:nvPr/>
        </p:nvCxnSpPr>
        <p:spPr>
          <a:xfrm>
            <a:off x="7810500" y="1532634"/>
            <a:ext cx="2406717" cy="1454601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/>
          <p:cNvCxnSpPr>
            <a:stCxn id="15" idx="3"/>
            <a:endCxn id="1026" idx="1"/>
          </p:cNvCxnSpPr>
          <p:nvPr/>
        </p:nvCxnSpPr>
        <p:spPr>
          <a:xfrm>
            <a:off x="1957517" y="2972609"/>
            <a:ext cx="2259888" cy="29253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/>
          <p:cNvCxnSpPr>
            <a:stCxn id="1026" idx="3"/>
            <a:endCxn id="1028" idx="2"/>
          </p:cNvCxnSpPr>
          <p:nvPr/>
        </p:nvCxnSpPr>
        <p:spPr>
          <a:xfrm flipV="1">
            <a:off x="5863502" y="1532634"/>
            <a:ext cx="1946998" cy="1469228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1511954" y="446622"/>
            <a:ext cx="3407410" cy="461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시스템 구성도</a:t>
            </a:r>
            <a:endParaRPr lang="ko-KR" altLang="en-US" sz="2400" dirty="0"/>
          </a:p>
        </p:txBody>
      </p:sp>
      <p:sp>
        <p:nvSpPr>
          <p:cNvPr id="84" name="TextBox 83"/>
          <p:cNvSpPr txBox="1"/>
          <p:nvPr/>
        </p:nvSpPr>
        <p:spPr>
          <a:xfrm>
            <a:off x="2454524" y="2572184"/>
            <a:ext cx="134215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dirty="0"/>
              <a:t>상황메시지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5912679" y="1897605"/>
            <a:ext cx="134215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dirty="0"/>
              <a:t>전송 요청</a:t>
            </a:r>
          </a:p>
        </p:txBody>
      </p:sp>
      <p:sp>
        <p:nvSpPr>
          <p:cNvPr id="88" name="TextBox 87"/>
          <p:cNvSpPr txBox="1"/>
          <p:nvPr/>
        </p:nvSpPr>
        <p:spPr>
          <a:xfrm>
            <a:off x="8737602" y="1897605"/>
            <a:ext cx="134215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/>
              <a:t>PUSH </a:t>
            </a:r>
            <a:r>
              <a:rPr lang="ko-KR" altLang="en-US" sz="1500" b="1" dirty="0"/>
              <a:t>전송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895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5406319"/>
              </p:ext>
            </p:extLst>
          </p:nvPr>
        </p:nvGraphicFramePr>
        <p:xfrm>
          <a:off x="346801" y="4107377"/>
          <a:ext cx="2740660" cy="16484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03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0330">
                  <a:extLst>
                    <a:ext uri="{9D8B030D-6E8A-4147-A177-3AD203B41FA5}">
                      <a16:colId xmlns:a16="http://schemas.microsoft.com/office/drawing/2014/main" val="4039817796"/>
                    </a:ext>
                  </a:extLst>
                </a:gridCol>
              </a:tblGrid>
              <a:tr h="368300">
                <a:tc gridSpan="2"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800" b="1" kern="1200" dirty="0" err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오드로이드</a:t>
                      </a:r>
                      <a:endParaRPr lang="ko-KR" altLang="en-US" sz="1800" b="1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800" b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도로 촬영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800" b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사람 및 차량 탐지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3977884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800" b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위험 상황 판단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800" b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위험 상황 전달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2599868"/>
                  </a:ext>
                </a:extLst>
              </a:tr>
            </a:tbl>
          </a:graphicData>
        </a:graphic>
      </p:graphicFrame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2453186"/>
              </p:ext>
            </p:extLst>
          </p:nvPr>
        </p:nvGraphicFramePr>
        <p:xfrm>
          <a:off x="3796682" y="4114702"/>
          <a:ext cx="2914650" cy="16484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14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16708"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800" b="1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서버</a:t>
                      </a:r>
                    </a:p>
                  </a:txBody>
                  <a:tcPr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5425"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800" b="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통신</a:t>
                      </a:r>
                      <a:r>
                        <a:rPr lang="ko-KR" altLang="en-US" sz="1800" b="0" kern="1200" baseline="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모듈</a:t>
                      </a:r>
                      <a:endParaRPr lang="ko-KR" altLang="en-US" sz="1800" b="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6327"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800" b="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데이터 관리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4829274"/>
              </p:ext>
            </p:extLst>
          </p:nvPr>
        </p:nvGraphicFramePr>
        <p:xfrm>
          <a:off x="8737600" y="4014844"/>
          <a:ext cx="3149970" cy="17931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18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08156">
                  <a:extLst>
                    <a:ext uri="{9D8B030D-6E8A-4147-A177-3AD203B41FA5}">
                      <a16:colId xmlns:a16="http://schemas.microsoft.com/office/drawing/2014/main" val="3560525910"/>
                    </a:ext>
                  </a:extLst>
                </a:gridCol>
              </a:tblGrid>
              <a:tr h="315975">
                <a:tc gridSpan="2"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800" b="1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모바일</a:t>
                      </a:r>
                    </a:p>
                  </a:txBody>
                  <a:tcPr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5820"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kern="1200" dirty="0" err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경보알림</a:t>
                      </a:r>
                      <a:endParaRPr lang="ko-KR" altLang="en-US" sz="1800" b="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800" b="0" kern="1200" dirty="0" err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구글맵</a:t>
                      </a:r>
                      <a:endParaRPr lang="ko-KR" altLang="en-US" sz="1800" b="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51546"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800" b="0" kern="1200" dirty="0" err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푸시알림</a:t>
                      </a:r>
                      <a:r>
                        <a:rPr lang="ko-KR" altLang="en-US" sz="1800" b="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통신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84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위치정보 </a:t>
                      </a:r>
                      <a:endParaRPr lang="en-US" altLang="ko-KR" sz="1800" b="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marR="0" lvl="0" indent="0" algn="ctr" defTabSz="121884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모듈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545285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오드로이드</a:t>
            </a:r>
            <a:endParaRPr lang="ko-KR" alt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1511954" y="446622"/>
            <a:ext cx="2831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모듈 상세 설계</a:t>
            </a:r>
            <a:endParaRPr lang="ko-KR" altLang="en-US" sz="2400" dirty="0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895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7373" y="918668"/>
            <a:ext cx="9906000" cy="5564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204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Shape 1"/>
          <p:cNvSpPr txBox="1"/>
          <p:nvPr/>
        </p:nvSpPr>
        <p:spPr>
          <a:xfrm>
            <a:off x="1981200" y="706483"/>
            <a:ext cx="8229627" cy="114500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ko-KR" altLang="en-US" sz="3992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사람 및 차량 탐지 </a:t>
            </a:r>
            <a:endParaRPr lang="en-US" altLang="ko-KR" sz="3992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092746"/>
              </p:ext>
            </p:extLst>
          </p:nvPr>
        </p:nvGraphicFramePr>
        <p:xfrm>
          <a:off x="990613" y="1752600"/>
          <a:ext cx="10210799" cy="4396355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137886">
                  <a:extLst>
                    <a:ext uri="{9D8B030D-6E8A-4147-A177-3AD203B41FA5}">
                      <a16:colId xmlns:a16="http://schemas.microsoft.com/office/drawing/2014/main" val="2340593015"/>
                    </a:ext>
                  </a:extLst>
                </a:gridCol>
                <a:gridCol w="2053114">
                  <a:extLst>
                    <a:ext uri="{9D8B030D-6E8A-4147-A177-3AD203B41FA5}">
                      <a16:colId xmlns:a16="http://schemas.microsoft.com/office/drawing/2014/main" val="212853348"/>
                    </a:ext>
                  </a:extLst>
                </a:gridCol>
                <a:gridCol w="6019799">
                  <a:extLst>
                    <a:ext uri="{9D8B030D-6E8A-4147-A177-3AD203B41FA5}">
                      <a16:colId xmlns:a16="http://schemas.microsoft.com/office/drawing/2014/main" val="3825323171"/>
                    </a:ext>
                  </a:extLst>
                </a:gridCol>
              </a:tblGrid>
              <a:tr h="4206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기능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kern="1200" spc="-1" dirty="0">
                          <a:uFill>
                            <a:solidFill>
                              <a:srgbClr val="FFFFFF"/>
                            </a:solidFill>
                          </a:uFill>
                        </a:rPr>
                        <a:t>기존의 학습된 물체 형태를 이용해서 사람과 차량을 탐지한다</a:t>
                      </a:r>
                      <a:r>
                        <a:rPr lang="en-US" altLang="ko-KR" sz="1800" kern="1200" spc="-1" dirty="0">
                          <a:uFill>
                            <a:solidFill>
                              <a:srgbClr val="FFFFFF"/>
                            </a:solidFill>
                          </a:uFill>
                        </a:rPr>
                        <a:t>.</a:t>
                      </a:r>
                      <a:endParaRPr lang="en-US" altLang="ko-KR" sz="1800" b="1" kern="1200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3802027"/>
                  </a:ext>
                </a:extLst>
              </a:tr>
              <a:tr h="4206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다루는 정보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사람 및 차량의 형태 데이터</a:t>
                      </a:r>
                      <a:endParaRPr lang="en-US" altLang="ko-KR" sz="1800" kern="1200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5245336"/>
                  </a:ext>
                </a:extLst>
              </a:tr>
              <a:tr h="4206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고려사항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실시간 영상처리를 위한 빠른 탐지 필요</a:t>
                      </a:r>
                      <a:endParaRPr lang="en-US" altLang="ko-KR" sz="1800" kern="1200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j-ea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정확한 사람 및 차량 검출을 위한 추가적인 방법 필요</a:t>
                      </a:r>
                      <a:endParaRPr lang="en-US" altLang="ko-KR" sz="1800" kern="1200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8739041"/>
                  </a:ext>
                </a:extLst>
              </a:tr>
              <a:tr h="1451999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API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detect</a:t>
                      </a:r>
                      <a:r>
                        <a:rPr lang="en-US" altLang="ko-KR" dirty="0"/>
                        <a:t>()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형  식 : void detect(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UMat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&amp;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img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) 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설  명 :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클래스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내부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CascadeClassifier로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학습된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형태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정보를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이용하여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입력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인자로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받은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영상에서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사람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및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차량을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찾고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입력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영상에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해당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Object의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영역을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표시한다</a:t>
                      </a:r>
                      <a:endParaRPr lang="en-US" altLang="ko-KR" sz="1800" kern="1200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20089071"/>
                  </a:ext>
                </a:extLst>
              </a:tr>
              <a:tr h="14519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isFound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()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형  식 : bool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isFound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(void)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리턴값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: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현재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영상에서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찾는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Object가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있으면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true,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존재하지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않으면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false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설  명 : detect()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결과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입력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영상에서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찾으려는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Object가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존재하는지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검사한다</a:t>
                      </a:r>
                      <a:endParaRPr lang="en-US" altLang="ko-KR" sz="1800" kern="1200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84347649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511954" y="446622"/>
            <a:ext cx="38982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모듈 상세 설계</a:t>
            </a:r>
            <a:r>
              <a:rPr lang="en-US" altLang="ko-KR" b="1" dirty="0"/>
              <a:t>(</a:t>
            </a:r>
            <a:r>
              <a:rPr lang="ko-KR" altLang="en-US" b="1" dirty="0" err="1"/>
              <a:t>오드로이드</a:t>
            </a:r>
            <a:r>
              <a:rPr lang="en-US" altLang="ko-KR" b="1" dirty="0"/>
              <a:t>)</a:t>
            </a:r>
            <a:endParaRPr lang="ko-KR" altLang="en-US" sz="240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895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28671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Shape 1"/>
          <p:cNvSpPr txBox="1"/>
          <p:nvPr/>
        </p:nvSpPr>
        <p:spPr>
          <a:xfrm>
            <a:off x="1981200" y="706483"/>
            <a:ext cx="8229627" cy="114500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ko-KR" altLang="en-US" sz="3992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위험상황 판단</a:t>
            </a:r>
            <a:endParaRPr lang="en-US" altLang="ko-KR" sz="3992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748385"/>
              </p:ext>
            </p:extLst>
          </p:nvPr>
        </p:nvGraphicFramePr>
        <p:xfrm>
          <a:off x="990613" y="1752600"/>
          <a:ext cx="10210799" cy="4165851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137886">
                  <a:extLst>
                    <a:ext uri="{9D8B030D-6E8A-4147-A177-3AD203B41FA5}">
                      <a16:colId xmlns:a16="http://schemas.microsoft.com/office/drawing/2014/main" val="2340593015"/>
                    </a:ext>
                  </a:extLst>
                </a:gridCol>
                <a:gridCol w="2053114">
                  <a:extLst>
                    <a:ext uri="{9D8B030D-6E8A-4147-A177-3AD203B41FA5}">
                      <a16:colId xmlns:a16="http://schemas.microsoft.com/office/drawing/2014/main" val="212853348"/>
                    </a:ext>
                  </a:extLst>
                </a:gridCol>
                <a:gridCol w="6019799">
                  <a:extLst>
                    <a:ext uri="{9D8B030D-6E8A-4147-A177-3AD203B41FA5}">
                      <a16:colId xmlns:a16="http://schemas.microsoft.com/office/drawing/2014/main" val="3825323171"/>
                    </a:ext>
                  </a:extLst>
                </a:gridCol>
              </a:tblGrid>
              <a:tr h="4206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기능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kern="1200" spc="-1" dirty="0">
                          <a:uFill>
                            <a:solidFill>
                              <a:srgbClr val="FFFFFF"/>
                            </a:solidFill>
                          </a:uFill>
                        </a:rPr>
                        <a:t>보행자의 위치를 파악하여 위험상황을 판단한다</a:t>
                      </a:r>
                      <a:r>
                        <a:rPr lang="en-US" altLang="ko-KR" sz="1800" kern="1200" spc="-1" dirty="0">
                          <a:uFill>
                            <a:solidFill>
                              <a:srgbClr val="FFFFFF"/>
                            </a:solidFill>
                          </a:uFill>
                        </a:rPr>
                        <a:t>.</a:t>
                      </a:r>
                      <a:endParaRPr lang="en-US" altLang="ko-KR" sz="1800" b="1" kern="1200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3802027"/>
                  </a:ext>
                </a:extLst>
              </a:tr>
              <a:tr h="4206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다루는 정보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보행자와 차량의 좌표 정보</a:t>
                      </a:r>
                      <a:endParaRPr lang="en-US" altLang="ko-KR" sz="1800" kern="1200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5245336"/>
                  </a:ext>
                </a:extLst>
              </a:tr>
              <a:tr h="4206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고려사항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인도와 차도 구별</a:t>
                      </a:r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8739041"/>
                  </a:ext>
                </a:extLst>
              </a:tr>
              <a:tr h="29039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API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judgeRiskSituation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형  식 : bool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judgeRiskSituation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const</a:t>
                      </a:r>
                      <a:r>
                        <a:rPr lang="en-US" altLang="ko-KR" sz="1800" kern="1200" spc="-1" baseline="0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vector&lt;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Rect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&gt; &amp;pedestrians,</a:t>
                      </a:r>
                      <a:r>
                        <a:rPr lang="en-US" altLang="ko-KR" sz="1800" kern="1200" spc="-1" baseline="0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baseline="0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const</a:t>
                      </a:r>
                      <a:r>
                        <a:rPr lang="en-US" altLang="ko-KR" sz="1800" kern="1200" spc="-1" baseline="0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vector&lt;</a:t>
                      </a:r>
                      <a:r>
                        <a:rPr lang="en-US" altLang="ko-KR" sz="1800" kern="1200" spc="-1" baseline="0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Rect</a:t>
                      </a:r>
                      <a:r>
                        <a:rPr lang="en-US" altLang="ko-KR" sz="1800" kern="1200" spc="-1" baseline="0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&gt; &amp;vehicles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리턴값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: </a:t>
                      </a:r>
                      <a:r>
                        <a:rPr lang="ko-KR" altLang="en-US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위험상황 존재 시 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true,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존재하지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않으면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false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설  명 :</a:t>
                      </a:r>
                      <a:r>
                        <a:rPr lang="en-US" altLang="ko-KR" sz="1800" kern="1200" spc="-1" baseline="0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800" kern="1200" spc="-1" baseline="0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영상에서 탐지한 정보를 이용하여 차도로 접근하는 보행자의 유무 등의 위험상황을 판단한다</a:t>
                      </a:r>
                      <a:r>
                        <a:rPr lang="en-US" altLang="ko-KR" sz="1800" kern="1200" spc="-1" baseline="0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.</a:t>
                      </a:r>
                      <a:endParaRPr lang="en-US" altLang="ko-KR" sz="1800" kern="1200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20089071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511954" y="446622"/>
            <a:ext cx="38982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모듈 상세 설계</a:t>
            </a:r>
            <a:r>
              <a:rPr lang="en-US" altLang="ko-KR" b="1" dirty="0"/>
              <a:t>(</a:t>
            </a:r>
            <a:r>
              <a:rPr lang="ko-KR" altLang="en-US" b="1" dirty="0" err="1"/>
              <a:t>오드로이드</a:t>
            </a:r>
            <a:r>
              <a:rPr lang="en-US" altLang="ko-KR" b="1" dirty="0"/>
              <a:t>)</a:t>
            </a:r>
            <a:endParaRPr lang="ko-KR" altLang="en-US" sz="24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895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57685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Shape 1"/>
          <p:cNvSpPr txBox="1"/>
          <p:nvPr/>
        </p:nvSpPr>
        <p:spPr>
          <a:xfrm>
            <a:off x="1981200" y="706483"/>
            <a:ext cx="8229627" cy="114500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ko-KR" altLang="en-US" sz="3992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통신</a:t>
            </a:r>
            <a:r>
              <a:rPr lang="en-US" altLang="ko-KR" sz="3992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(</a:t>
            </a:r>
            <a:r>
              <a:rPr lang="ko-KR" altLang="en-US" sz="3992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보드 → 서버</a:t>
            </a:r>
            <a:r>
              <a:rPr lang="en-US" altLang="ko-KR" sz="3992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/</a:t>
            </a:r>
            <a:r>
              <a:rPr lang="ko-KR" altLang="en-US" sz="3992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전광판</a:t>
            </a:r>
            <a:r>
              <a:rPr lang="en-US" altLang="ko-KR" sz="3992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) </a:t>
            </a:r>
            <a:r>
              <a:rPr lang="ko-KR" altLang="en-US" sz="3992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모듈</a:t>
            </a:r>
            <a:endParaRPr lang="en-US" altLang="ko-KR" sz="3992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6393865"/>
              </p:ext>
            </p:extLst>
          </p:nvPr>
        </p:nvGraphicFramePr>
        <p:xfrm>
          <a:off x="990613" y="1752601"/>
          <a:ext cx="10210799" cy="4526678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137886">
                  <a:extLst>
                    <a:ext uri="{9D8B030D-6E8A-4147-A177-3AD203B41FA5}">
                      <a16:colId xmlns:a16="http://schemas.microsoft.com/office/drawing/2014/main" val="2340593015"/>
                    </a:ext>
                  </a:extLst>
                </a:gridCol>
                <a:gridCol w="2053114">
                  <a:extLst>
                    <a:ext uri="{9D8B030D-6E8A-4147-A177-3AD203B41FA5}">
                      <a16:colId xmlns:a16="http://schemas.microsoft.com/office/drawing/2014/main" val="212853348"/>
                    </a:ext>
                  </a:extLst>
                </a:gridCol>
                <a:gridCol w="6019799">
                  <a:extLst>
                    <a:ext uri="{9D8B030D-6E8A-4147-A177-3AD203B41FA5}">
                      <a16:colId xmlns:a16="http://schemas.microsoft.com/office/drawing/2014/main" val="3825323171"/>
                    </a:ext>
                  </a:extLst>
                </a:gridCol>
              </a:tblGrid>
              <a:tr h="5572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기능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kern="1200" spc="-1" dirty="0">
                          <a:uFill>
                            <a:solidFill>
                              <a:srgbClr val="FFFFFF"/>
                            </a:solidFill>
                          </a:uFill>
                        </a:rPr>
                        <a:t>부팅 시 보드의 식별</a:t>
                      </a:r>
                      <a:r>
                        <a:rPr lang="en-US" altLang="ko-KR" sz="1800" kern="1200" spc="-1" dirty="0">
                          <a:uFill>
                            <a:solidFill>
                              <a:srgbClr val="FFFFFF"/>
                            </a:solidFill>
                          </a:uFill>
                        </a:rPr>
                        <a:t>ID</a:t>
                      </a:r>
                      <a:r>
                        <a:rPr lang="ko-KR" altLang="en-US" sz="1800" kern="1200" spc="-1" dirty="0">
                          <a:uFill>
                            <a:solidFill>
                              <a:srgbClr val="FFFFFF"/>
                            </a:solidFill>
                          </a:uFill>
                        </a:rPr>
                        <a:t>와  위치정보를 서버에 등록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kern="1200" spc="-1" dirty="0">
                          <a:uFill>
                            <a:solidFill>
                              <a:srgbClr val="FFFFFF"/>
                            </a:solidFill>
                          </a:uFill>
                        </a:rPr>
                        <a:t>위험상황에 대한 메시지를 서버와 전광판에 보냄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3802027"/>
                  </a:ext>
                </a:extLst>
              </a:tr>
              <a:tr h="50291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다루는 정보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ko-KR" altLang="en-US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서버 주소</a:t>
                      </a:r>
                      <a:r>
                        <a:rPr lang="en-US" altLang="ko-KR" b="1" dirty="0"/>
                        <a:t>	</a:t>
                      </a:r>
                      <a:r>
                        <a:rPr lang="ko-KR" altLang="en-US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상황에 대한 메시지</a:t>
                      </a:r>
                      <a:r>
                        <a:rPr lang="en-US" altLang="ko-KR" b="1" dirty="0"/>
                        <a:t>	</a:t>
                      </a:r>
                      <a:r>
                        <a:rPr lang="ko-KR" altLang="en-US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기기 식별 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ID</a:t>
                      </a:r>
                      <a:r>
                        <a:rPr lang="en-US" altLang="ko-KR" b="1" dirty="0"/>
                        <a:t>	</a:t>
                      </a:r>
                      <a:r>
                        <a:rPr lang="ko-KR" altLang="en-US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보드 위치정보</a:t>
                      </a:r>
                      <a:endParaRPr lang="en-US" altLang="ko-KR" sz="1800" kern="1200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5245336"/>
                  </a:ext>
                </a:extLst>
              </a:tr>
              <a:tr h="3661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고려사항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실시간 통신</a:t>
                      </a:r>
                      <a:endParaRPr lang="en-US" altLang="ko-KR" sz="1800" kern="1200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8739041"/>
                  </a:ext>
                </a:extLst>
              </a:tr>
              <a:tr h="1273616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API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connect</a:t>
                      </a:r>
                      <a:r>
                        <a:rPr lang="en-US" altLang="ko-KR" dirty="0"/>
                        <a:t>()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형  식 : bool connect(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const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string host,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const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long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portNum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리턴값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: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서버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연결에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성공하면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true,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실패하면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false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설  명 :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도로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상황을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운전자에게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전송하기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위한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서버와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도로의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기기를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연결한다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20089071"/>
                  </a:ext>
                </a:extLst>
              </a:tr>
              <a:tr h="63200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sendMessage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()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형  식 : void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sendMessage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const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string message)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설  명 :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도로의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상황을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메세지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형식으로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서버에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전송한다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84347649"/>
                  </a:ext>
                </a:extLst>
              </a:tr>
              <a:tr h="63200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displayScreen</a:t>
                      </a:r>
                      <a:r>
                        <a:rPr lang="en-US" altLang="ko-KR" dirty="0"/>
                        <a:t>()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형  식 : void </a:t>
                      </a:r>
                      <a:r>
                        <a:rPr lang="en-US" altLang="ko-KR" dirty="0" err="1"/>
                        <a:t>displayScreen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const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string message)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설  명 : </a:t>
                      </a:r>
                      <a:r>
                        <a:rPr lang="ko-KR" altLang="en-US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전광판에 </a:t>
                      </a:r>
                      <a:r>
                        <a:rPr lang="ko-KR" altLang="en-US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경고메세지</a:t>
                      </a:r>
                      <a:r>
                        <a:rPr lang="ko-KR" altLang="en-US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전송한다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90492847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511954" y="446622"/>
            <a:ext cx="38982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모듈 상세 설계</a:t>
            </a:r>
            <a:r>
              <a:rPr lang="en-US" altLang="ko-KR" b="1" dirty="0"/>
              <a:t>(</a:t>
            </a:r>
            <a:r>
              <a:rPr lang="ko-KR" altLang="en-US" b="1" dirty="0" err="1"/>
              <a:t>오드로이드</a:t>
            </a:r>
            <a:r>
              <a:rPr lang="en-US" altLang="ko-KR" b="1" dirty="0"/>
              <a:t>)</a:t>
            </a:r>
            <a:endParaRPr lang="ko-KR" altLang="en-US" sz="24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895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25454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11954" y="446622"/>
            <a:ext cx="38982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모듈 상세 설계</a:t>
            </a:r>
            <a:r>
              <a:rPr lang="en-US" altLang="ko-KR" b="1" dirty="0"/>
              <a:t>(</a:t>
            </a:r>
            <a:r>
              <a:rPr lang="ko-KR" altLang="en-US" b="1" dirty="0" err="1"/>
              <a:t>오드로이드</a:t>
            </a:r>
            <a:r>
              <a:rPr lang="en-US" altLang="ko-KR" b="1" dirty="0"/>
              <a:t>)</a:t>
            </a:r>
            <a:endParaRPr lang="ko-KR" altLang="en-US" sz="2400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895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1089122"/>
            <a:ext cx="8926391" cy="5394228"/>
          </a:xfrm>
        </p:spPr>
      </p:pic>
    </p:spTree>
    <p:extLst>
      <p:ext uri="{BB962C8B-B14F-4D97-AF65-F5344CB8AC3E}">
        <p14:creationId xmlns:p14="http://schemas.microsoft.com/office/powerpoint/2010/main" val="13871689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98268" y="2207548"/>
            <a:ext cx="1606699" cy="715961"/>
          </a:xfrm>
        </p:spPr>
        <p:txBody>
          <a:bodyPr/>
          <a:lstStyle/>
          <a:p>
            <a:r>
              <a:rPr lang="ko-KR" altLang="en-US" dirty="0"/>
              <a:t>목차</a:t>
            </a:r>
            <a:endParaRPr lang="en-US" dirty="0"/>
          </a:p>
        </p:txBody>
      </p:sp>
      <p:grpSp>
        <p:nvGrpSpPr>
          <p:cNvPr id="107" name="Group 106"/>
          <p:cNvGrpSpPr/>
          <p:nvPr/>
        </p:nvGrpSpPr>
        <p:grpSpPr>
          <a:xfrm>
            <a:off x="6874555" y="645673"/>
            <a:ext cx="3155231" cy="458806"/>
            <a:chOff x="4113734" y="1462930"/>
            <a:chExt cx="7109040" cy="1122088"/>
          </a:xfrm>
        </p:grpSpPr>
        <p:sp>
          <p:nvSpPr>
            <p:cNvPr id="4" name="Rectangle 3"/>
            <p:cNvSpPr/>
            <p:nvPr/>
          </p:nvSpPr>
          <p:spPr>
            <a:xfrm>
              <a:off x="4690885" y="1471730"/>
              <a:ext cx="6465957" cy="1104489"/>
            </a:xfrm>
            <a:prstGeom prst="rect">
              <a:avLst/>
            </a:prstGeom>
            <a:gradFill>
              <a:gsLst>
                <a:gs pos="37000">
                  <a:schemeClr val="bg1">
                    <a:lumMod val="75000"/>
                    <a:alpha val="31000"/>
                  </a:schemeClr>
                </a:gs>
                <a:gs pos="5000">
                  <a:schemeClr val="bg1">
                    <a:lumMod val="7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486399" y="1683595"/>
              <a:ext cx="5736375" cy="71447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2399" dirty="0"/>
                <a:t>지적사항 및 답변</a:t>
              </a:r>
              <a:endParaRPr lang="en-US" sz="2399" dirty="0"/>
            </a:p>
          </p:txBody>
        </p:sp>
        <p:sp>
          <p:nvSpPr>
            <p:cNvPr id="103" name="Oval 102"/>
            <p:cNvSpPr>
              <a:spLocks noChangeAspect="1"/>
            </p:cNvSpPr>
            <p:nvPr/>
          </p:nvSpPr>
          <p:spPr>
            <a:xfrm>
              <a:off x="4113734" y="1462930"/>
              <a:ext cx="1122088" cy="1122088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50000"/>
                  </a:schemeClr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/>
                </a:gs>
              </a:gsLst>
              <a:lin ang="18900000" scaled="1"/>
              <a:tileRect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71981" tIns="91416" rIns="71981" bIns="91416" numCol="1" anchor="ctr" anchorCtr="1" compatLnSpc="1">
              <a:prstTxWarp prst="textNoShape">
                <a:avLst/>
              </a:prstTxWarp>
            </a:bodyPr>
            <a:lstStyle/>
            <a:p>
              <a:r>
                <a:rPr lang="en-US" sz="4399" kern="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1</a:t>
              </a:r>
            </a:p>
          </p:txBody>
        </p:sp>
      </p:grpSp>
      <p:grpSp>
        <p:nvGrpSpPr>
          <p:cNvPr id="153" name="Group 106"/>
          <p:cNvGrpSpPr/>
          <p:nvPr/>
        </p:nvGrpSpPr>
        <p:grpSpPr>
          <a:xfrm>
            <a:off x="5055625" y="3808527"/>
            <a:ext cx="3155231" cy="467065"/>
            <a:chOff x="4113734" y="1462930"/>
            <a:chExt cx="7109041" cy="1142287"/>
          </a:xfrm>
        </p:grpSpPr>
        <p:sp>
          <p:nvSpPr>
            <p:cNvPr id="154" name="Rectangle 3"/>
            <p:cNvSpPr/>
            <p:nvPr/>
          </p:nvSpPr>
          <p:spPr>
            <a:xfrm>
              <a:off x="4690885" y="1471730"/>
              <a:ext cx="6465957" cy="1104489"/>
            </a:xfrm>
            <a:prstGeom prst="rect">
              <a:avLst/>
            </a:prstGeom>
            <a:gradFill>
              <a:gsLst>
                <a:gs pos="37000">
                  <a:schemeClr val="bg1">
                    <a:lumMod val="75000"/>
                    <a:alpha val="31000"/>
                  </a:schemeClr>
                </a:gs>
                <a:gs pos="5000">
                  <a:schemeClr val="bg1">
                    <a:lumMod val="7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/>
            </a:p>
          </p:txBody>
        </p:sp>
        <p:sp>
          <p:nvSpPr>
            <p:cNvPr id="155" name="TextBox 154"/>
            <p:cNvSpPr txBox="1"/>
            <p:nvPr/>
          </p:nvSpPr>
          <p:spPr>
            <a:xfrm>
              <a:off x="5486399" y="1476450"/>
              <a:ext cx="5736376" cy="112876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2399" dirty="0"/>
                <a:t>데모 환경 설계</a:t>
              </a:r>
              <a:endParaRPr lang="en-US" sz="2399" dirty="0"/>
            </a:p>
          </p:txBody>
        </p:sp>
        <p:sp>
          <p:nvSpPr>
            <p:cNvPr id="156" name="Oval 102"/>
            <p:cNvSpPr>
              <a:spLocks noChangeAspect="1"/>
            </p:cNvSpPr>
            <p:nvPr/>
          </p:nvSpPr>
          <p:spPr>
            <a:xfrm>
              <a:off x="4113734" y="1462930"/>
              <a:ext cx="1122088" cy="1122088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50000"/>
                  </a:schemeClr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/>
                </a:gs>
              </a:gsLst>
              <a:lin ang="18900000" scaled="1"/>
              <a:tileRect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71981" tIns="91416" rIns="71981" bIns="91416" numCol="1" anchor="ctr" anchorCtr="1" compatLnSpc="1">
              <a:prstTxWarp prst="textNoShape">
                <a:avLst/>
              </a:prstTxWarp>
            </a:bodyPr>
            <a:lstStyle/>
            <a:p>
              <a:r>
                <a:rPr lang="en-US" sz="4399" kern="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7</a:t>
              </a:r>
            </a:p>
          </p:txBody>
        </p:sp>
      </p:grpSp>
      <p:grpSp>
        <p:nvGrpSpPr>
          <p:cNvPr id="157" name="Group 106"/>
          <p:cNvGrpSpPr/>
          <p:nvPr/>
        </p:nvGrpSpPr>
        <p:grpSpPr>
          <a:xfrm>
            <a:off x="6001056" y="2208327"/>
            <a:ext cx="3155231" cy="467065"/>
            <a:chOff x="4113734" y="1462930"/>
            <a:chExt cx="7109041" cy="1142287"/>
          </a:xfrm>
        </p:grpSpPr>
        <p:sp>
          <p:nvSpPr>
            <p:cNvPr id="158" name="Rectangle 3"/>
            <p:cNvSpPr/>
            <p:nvPr/>
          </p:nvSpPr>
          <p:spPr>
            <a:xfrm>
              <a:off x="4690885" y="1471730"/>
              <a:ext cx="6465957" cy="1104489"/>
            </a:xfrm>
            <a:prstGeom prst="rect">
              <a:avLst/>
            </a:prstGeom>
            <a:gradFill>
              <a:gsLst>
                <a:gs pos="37000">
                  <a:schemeClr val="bg1">
                    <a:lumMod val="75000"/>
                    <a:alpha val="31000"/>
                  </a:schemeClr>
                </a:gs>
                <a:gs pos="5000">
                  <a:schemeClr val="bg1">
                    <a:lumMod val="7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/>
            </a:p>
          </p:txBody>
        </p:sp>
        <p:sp>
          <p:nvSpPr>
            <p:cNvPr id="159" name="TextBox 158"/>
            <p:cNvSpPr txBox="1"/>
            <p:nvPr/>
          </p:nvSpPr>
          <p:spPr>
            <a:xfrm>
              <a:off x="5486399" y="1476450"/>
              <a:ext cx="5736376" cy="112876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2399" dirty="0"/>
                <a:t>시스템 구성도</a:t>
              </a:r>
              <a:endParaRPr lang="en-US" sz="2399" dirty="0"/>
            </a:p>
          </p:txBody>
        </p:sp>
        <p:sp>
          <p:nvSpPr>
            <p:cNvPr id="160" name="Oval 102"/>
            <p:cNvSpPr>
              <a:spLocks noChangeAspect="1"/>
            </p:cNvSpPr>
            <p:nvPr/>
          </p:nvSpPr>
          <p:spPr>
            <a:xfrm>
              <a:off x="4113734" y="1462930"/>
              <a:ext cx="1122088" cy="1122088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50000"/>
                  </a:schemeClr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/>
                </a:gs>
              </a:gsLst>
              <a:lin ang="18900000" scaled="1"/>
              <a:tileRect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71981" tIns="91416" rIns="71981" bIns="91416" numCol="1" anchor="ctr" anchorCtr="1" compatLnSpc="1">
              <a:prstTxWarp prst="textNoShape">
                <a:avLst/>
              </a:prstTxWarp>
            </a:bodyPr>
            <a:lstStyle/>
            <a:p>
              <a:r>
                <a:rPr lang="en-US" sz="4399" kern="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4</a:t>
              </a:r>
            </a:p>
          </p:txBody>
        </p:sp>
      </p:grpSp>
      <p:grpSp>
        <p:nvGrpSpPr>
          <p:cNvPr id="161" name="Group 106"/>
          <p:cNvGrpSpPr/>
          <p:nvPr/>
        </p:nvGrpSpPr>
        <p:grpSpPr>
          <a:xfrm>
            <a:off x="6610656" y="1143133"/>
            <a:ext cx="3155231" cy="467065"/>
            <a:chOff x="4113734" y="1462930"/>
            <a:chExt cx="7109041" cy="1142287"/>
          </a:xfrm>
        </p:grpSpPr>
        <p:sp>
          <p:nvSpPr>
            <p:cNvPr id="162" name="Rectangle 3"/>
            <p:cNvSpPr/>
            <p:nvPr/>
          </p:nvSpPr>
          <p:spPr>
            <a:xfrm>
              <a:off x="4690885" y="1471730"/>
              <a:ext cx="6465957" cy="1104489"/>
            </a:xfrm>
            <a:prstGeom prst="rect">
              <a:avLst/>
            </a:prstGeom>
            <a:gradFill>
              <a:gsLst>
                <a:gs pos="37000">
                  <a:schemeClr val="bg1">
                    <a:lumMod val="75000"/>
                    <a:alpha val="31000"/>
                  </a:schemeClr>
                </a:gs>
                <a:gs pos="5000">
                  <a:schemeClr val="bg1">
                    <a:lumMod val="7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/>
            </a:p>
          </p:txBody>
        </p:sp>
        <p:sp>
          <p:nvSpPr>
            <p:cNvPr id="163" name="TextBox 162"/>
            <p:cNvSpPr txBox="1"/>
            <p:nvPr/>
          </p:nvSpPr>
          <p:spPr>
            <a:xfrm>
              <a:off x="5486399" y="1476450"/>
              <a:ext cx="5736376" cy="112876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2399" dirty="0"/>
                <a:t>관련연구 및 사례</a:t>
              </a:r>
              <a:endParaRPr lang="en-US" sz="2399" dirty="0"/>
            </a:p>
          </p:txBody>
        </p:sp>
        <p:sp>
          <p:nvSpPr>
            <p:cNvPr id="164" name="Oval 102"/>
            <p:cNvSpPr>
              <a:spLocks noChangeAspect="1"/>
            </p:cNvSpPr>
            <p:nvPr/>
          </p:nvSpPr>
          <p:spPr>
            <a:xfrm>
              <a:off x="4113734" y="1462930"/>
              <a:ext cx="1122088" cy="1122088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50000"/>
                  </a:schemeClr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/>
                </a:gs>
              </a:gsLst>
              <a:lin ang="18900000" scaled="1"/>
              <a:tileRect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71981" tIns="91416" rIns="71981" bIns="91416" numCol="1" anchor="ctr" anchorCtr="1" compatLnSpc="1">
              <a:prstTxWarp prst="textNoShape">
                <a:avLst/>
              </a:prstTxWarp>
            </a:bodyPr>
            <a:lstStyle/>
            <a:p>
              <a:r>
                <a:rPr lang="en-US" sz="4399" kern="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2</a:t>
              </a:r>
            </a:p>
          </p:txBody>
        </p:sp>
      </p:grpSp>
      <p:grpSp>
        <p:nvGrpSpPr>
          <p:cNvPr id="165" name="Group 106"/>
          <p:cNvGrpSpPr/>
          <p:nvPr/>
        </p:nvGrpSpPr>
        <p:grpSpPr>
          <a:xfrm>
            <a:off x="4392366" y="4778173"/>
            <a:ext cx="3155231" cy="467065"/>
            <a:chOff x="4113734" y="1462930"/>
            <a:chExt cx="7109041" cy="1142287"/>
          </a:xfrm>
        </p:grpSpPr>
        <p:sp>
          <p:nvSpPr>
            <p:cNvPr id="166" name="Rectangle 3"/>
            <p:cNvSpPr/>
            <p:nvPr/>
          </p:nvSpPr>
          <p:spPr>
            <a:xfrm>
              <a:off x="4690885" y="1471730"/>
              <a:ext cx="6465957" cy="1104489"/>
            </a:xfrm>
            <a:prstGeom prst="rect">
              <a:avLst/>
            </a:prstGeom>
            <a:gradFill>
              <a:gsLst>
                <a:gs pos="37000">
                  <a:schemeClr val="bg1">
                    <a:lumMod val="75000"/>
                    <a:alpha val="31000"/>
                  </a:schemeClr>
                </a:gs>
                <a:gs pos="5000">
                  <a:schemeClr val="bg1">
                    <a:lumMod val="7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/>
            </a:p>
          </p:txBody>
        </p:sp>
        <p:sp>
          <p:nvSpPr>
            <p:cNvPr id="167" name="TextBox 166"/>
            <p:cNvSpPr txBox="1"/>
            <p:nvPr/>
          </p:nvSpPr>
          <p:spPr>
            <a:xfrm>
              <a:off x="5486399" y="1476450"/>
              <a:ext cx="5736376" cy="112876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2399" dirty="0"/>
                <a:t>업무 분담</a:t>
              </a:r>
              <a:endParaRPr lang="en-US" sz="2399" dirty="0"/>
            </a:p>
          </p:txBody>
        </p:sp>
        <p:sp>
          <p:nvSpPr>
            <p:cNvPr id="168" name="Oval 102"/>
            <p:cNvSpPr>
              <a:spLocks noChangeAspect="1"/>
            </p:cNvSpPr>
            <p:nvPr/>
          </p:nvSpPr>
          <p:spPr>
            <a:xfrm>
              <a:off x="4113734" y="1462930"/>
              <a:ext cx="1122088" cy="1122088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50000"/>
                  </a:schemeClr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/>
                </a:gs>
              </a:gsLst>
              <a:lin ang="18900000" scaled="1"/>
              <a:tileRect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71981" tIns="91416" rIns="71981" bIns="91416" numCol="1" anchor="ctr" anchorCtr="1" compatLnSpc="1">
              <a:prstTxWarp prst="textNoShape">
                <a:avLst/>
              </a:prstTxWarp>
            </a:bodyPr>
            <a:lstStyle/>
            <a:p>
              <a:r>
                <a:rPr lang="en-US" sz="4399" kern="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9</a:t>
              </a:r>
            </a:p>
          </p:txBody>
        </p:sp>
      </p:grpSp>
      <p:grpSp>
        <p:nvGrpSpPr>
          <p:cNvPr id="169" name="Group 106"/>
          <p:cNvGrpSpPr/>
          <p:nvPr/>
        </p:nvGrpSpPr>
        <p:grpSpPr>
          <a:xfrm>
            <a:off x="6351025" y="1676533"/>
            <a:ext cx="3155231" cy="467065"/>
            <a:chOff x="4113734" y="1462930"/>
            <a:chExt cx="7109041" cy="1142287"/>
          </a:xfrm>
        </p:grpSpPr>
        <p:sp>
          <p:nvSpPr>
            <p:cNvPr id="170" name="Rectangle 3"/>
            <p:cNvSpPr/>
            <p:nvPr/>
          </p:nvSpPr>
          <p:spPr>
            <a:xfrm>
              <a:off x="4690885" y="1471730"/>
              <a:ext cx="6465957" cy="1104489"/>
            </a:xfrm>
            <a:prstGeom prst="rect">
              <a:avLst/>
            </a:prstGeom>
            <a:gradFill>
              <a:gsLst>
                <a:gs pos="37000">
                  <a:schemeClr val="bg1">
                    <a:lumMod val="75000"/>
                    <a:alpha val="31000"/>
                  </a:schemeClr>
                </a:gs>
                <a:gs pos="5000">
                  <a:schemeClr val="bg1">
                    <a:lumMod val="7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/>
            </a:p>
          </p:txBody>
        </p:sp>
        <p:sp>
          <p:nvSpPr>
            <p:cNvPr id="171" name="TextBox 170"/>
            <p:cNvSpPr txBox="1"/>
            <p:nvPr/>
          </p:nvSpPr>
          <p:spPr>
            <a:xfrm>
              <a:off x="5486399" y="1476450"/>
              <a:ext cx="5736376" cy="112876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2399" dirty="0"/>
                <a:t>시나리오</a:t>
              </a:r>
              <a:endParaRPr lang="en-US" sz="2399" dirty="0"/>
            </a:p>
          </p:txBody>
        </p:sp>
        <p:sp>
          <p:nvSpPr>
            <p:cNvPr id="172" name="Oval 102"/>
            <p:cNvSpPr>
              <a:spLocks noChangeAspect="1"/>
            </p:cNvSpPr>
            <p:nvPr/>
          </p:nvSpPr>
          <p:spPr>
            <a:xfrm>
              <a:off x="4113734" y="1462930"/>
              <a:ext cx="1122088" cy="1122088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50000"/>
                  </a:schemeClr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/>
                </a:gs>
              </a:gsLst>
              <a:lin ang="18900000" scaled="1"/>
              <a:tileRect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71981" tIns="91416" rIns="71981" bIns="91416" numCol="1" anchor="ctr" anchorCtr="1" compatLnSpc="1">
              <a:prstTxWarp prst="textNoShape">
                <a:avLst/>
              </a:prstTxWarp>
            </a:bodyPr>
            <a:lstStyle/>
            <a:p>
              <a:r>
                <a:rPr lang="en-US" sz="4399" kern="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3</a:t>
              </a:r>
            </a:p>
          </p:txBody>
        </p:sp>
      </p:grpSp>
      <p:grpSp>
        <p:nvGrpSpPr>
          <p:cNvPr id="173" name="Group 106"/>
          <p:cNvGrpSpPr/>
          <p:nvPr/>
        </p:nvGrpSpPr>
        <p:grpSpPr>
          <a:xfrm>
            <a:off x="5665225" y="2741728"/>
            <a:ext cx="4071399" cy="467065"/>
            <a:chOff x="4113734" y="1462930"/>
            <a:chExt cx="9173255" cy="1142286"/>
          </a:xfrm>
        </p:grpSpPr>
        <p:sp>
          <p:nvSpPr>
            <p:cNvPr id="174" name="Rectangle 3"/>
            <p:cNvSpPr/>
            <p:nvPr/>
          </p:nvSpPr>
          <p:spPr>
            <a:xfrm>
              <a:off x="4690885" y="1471730"/>
              <a:ext cx="6465957" cy="1104489"/>
            </a:xfrm>
            <a:prstGeom prst="rect">
              <a:avLst/>
            </a:prstGeom>
            <a:gradFill>
              <a:gsLst>
                <a:gs pos="37000">
                  <a:schemeClr val="bg1">
                    <a:lumMod val="75000"/>
                    <a:alpha val="31000"/>
                  </a:schemeClr>
                </a:gs>
                <a:gs pos="5000">
                  <a:schemeClr val="bg1">
                    <a:lumMod val="7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/>
            </a:p>
          </p:txBody>
        </p:sp>
        <p:sp>
          <p:nvSpPr>
            <p:cNvPr id="175" name="TextBox 174"/>
            <p:cNvSpPr txBox="1"/>
            <p:nvPr/>
          </p:nvSpPr>
          <p:spPr>
            <a:xfrm>
              <a:off x="5486397" y="1476449"/>
              <a:ext cx="7800592" cy="112876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2399"/>
                <a:t>시스템 모듈 상세 설계</a:t>
              </a:r>
              <a:endParaRPr lang="en-US" sz="2399" dirty="0"/>
            </a:p>
          </p:txBody>
        </p:sp>
        <p:sp>
          <p:nvSpPr>
            <p:cNvPr id="176" name="Oval 102"/>
            <p:cNvSpPr>
              <a:spLocks noChangeAspect="1"/>
            </p:cNvSpPr>
            <p:nvPr/>
          </p:nvSpPr>
          <p:spPr>
            <a:xfrm>
              <a:off x="4113734" y="1462930"/>
              <a:ext cx="1122088" cy="1122088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50000"/>
                  </a:schemeClr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/>
                </a:gs>
              </a:gsLst>
              <a:lin ang="18900000" scaled="1"/>
              <a:tileRect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71981" tIns="91416" rIns="71981" bIns="91416" numCol="1" anchor="ctr" anchorCtr="1" compatLnSpc="1">
              <a:prstTxWarp prst="textNoShape">
                <a:avLst/>
              </a:prstTxWarp>
            </a:bodyPr>
            <a:lstStyle/>
            <a:p>
              <a:r>
                <a:rPr lang="en-US" sz="4399" kern="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5</a:t>
              </a:r>
            </a:p>
          </p:txBody>
        </p:sp>
      </p:grpSp>
      <p:grpSp>
        <p:nvGrpSpPr>
          <p:cNvPr id="177" name="Group 106"/>
          <p:cNvGrpSpPr/>
          <p:nvPr/>
        </p:nvGrpSpPr>
        <p:grpSpPr>
          <a:xfrm>
            <a:off x="5360425" y="3275128"/>
            <a:ext cx="4116568" cy="467065"/>
            <a:chOff x="4113734" y="1462930"/>
            <a:chExt cx="9275026" cy="1142286"/>
          </a:xfrm>
        </p:grpSpPr>
        <p:sp>
          <p:nvSpPr>
            <p:cNvPr id="178" name="Rectangle 3"/>
            <p:cNvSpPr/>
            <p:nvPr/>
          </p:nvSpPr>
          <p:spPr>
            <a:xfrm>
              <a:off x="4690885" y="1471730"/>
              <a:ext cx="6465957" cy="1104489"/>
            </a:xfrm>
            <a:prstGeom prst="rect">
              <a:avLst/>
            </a:prstGeom>
            <a:gradFill>
              <a:gsLst>
                <a:gs pos="37000">
                  <a:schemeClr val="bg1">
                    <a:lumMod val="75000"/>
                    <a:alpha val="31000"/>
                  </a:schemeClr>
                </a:gs>
                <a:gs pos="5000">
                  <a:schemeClr val="bg1">
                    <a:lumMod val="7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/>
            </a:p>
          </p:txBody>
        </p:sp>
        <p:sp>
          <p:nvSpPr>
            <p:cNvPr id="179" name="TextBox 178"/>
            <p:cNvSpPr txBox="1"/>
            <p:nvPr/>
          </p:nvSpPr>
          <p:spPr>
            <a:xfrm>
              <a:off x="5486397" y="1476449"/>
              <a:ext cx="7902363" cy="112876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2399" dirty="0"/>
                <a:t>개발 환경 및 개발 방법</a:t>
              </a:r>
              <a:endParaRPr lang="en-US" sz="2399" dirty="0"/>
            </a:p>
          </p:txBody>
        </p:sp>
        <p:sp>
          <p:nvSpPr>
            <p:cNvPr id="180" name="Oval 102"/>
            <p:cNvSpPr>
              <a:spLocks noChangeAspect="1"/>
            </p:cNvSpPr>
            <p:nvPr/>
          </p:nvSpPr>
          <p:spPr>
            <a:xfrm>
              <a:off x="4113734" y="1462930"/>
              <a:ext cx="1122088" cy="1122088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50000"/>
                  </a:schemeClr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/>
                </a:gs>
              </a:gsLst>
              <a:lin ang="18900000" scaled="1"/>
              <a:tileRect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71981" tIns="91416" rIns="71981" bIns="91416" numCol="1" anchor="ctr" anchorCtr="1" compatLnSpc="1">
              <a:prstTxWarp prst="textNoShape">
                <a:avLst/>
              </a:prstTxWarp>
            </a:bodyPr>
            <a:lstStyle/>
            <a:p>
              <a:r>
                <a:rPr lang="en-US" sz="4399" kern="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6</a:t>
              </a:r>
            </a:p>
          </p:txBody>
        </p:sp>
      </p:grpSp>
      <p:grpSp>
        <p:nvGrpSpPr>
          <p:cNvPr id="181" name="Group 106"/>
          <p:cNvGrpSpPr/>
          <p:nvPr/>
        </p:nvGrpSpPr>
        <p:grpSpPr>
          <a:xfrm>
            <a:off x="4064981" y="5254364"/>
            <a:ext cx="3758153" cy="467065"/>
            <a:chOff x="4113734" y="1462930"/>
            <a:chExt cx="7838621" cy="1142286"/>
          </a:xfrm>
        </p:grpSpPr>
        <p:sp>
          <p:nvSpPr>
            <p:cNvPr id="182" name="Rectangle 3"/>
            <p:cNvSpPr/>
            <p:nvPr/>
          </p:nvSpPr>
          <p:spPr>
            <a:xfrm>
              <a:off x="4690885" y="1471730"/>
              <a:ext cx="6465957" cy="1104489"/>
            </a:xfrm>
            <a:prstGeom prst="rect">
              <a:avLst/>
            </a:prstGeom>
            <a:gradFill>
              <a:gsLst>
                <a:gs pos="37000">
                  <a:schemeClr val="bg1">
                    <a:lumMod val="75000"/>
                    <a:alpha val="31000"/>
                  </a:schemeClr>
                </a:gs>
                <a:gs pos="5000">
                  <a:schemeClr val="bg1">
                    <a:lumMod val="7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/>
            </a:p>
          </p:txBody>
        </p:sp>
        <p:sp>
          <p:nvSpPr>
            <p:cNvPr id="183" name="TextBox 182"/>
            <p:cNvSpPr txBox="1"/>
            <p:nvPr/>
          </p:nvSpPr>
          <p:spPr>
            <a:xfrm>
              <a:off x="5486397" y="1476449"/>
              <a:ext cx="6465958" cy="112876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2399" dirty="0"/>
                <a:t>종합 설계 수행 일정</a:t>
              </a:r>
              <a:endParaRPr lang="en-US" sz="2399" dirty="0"/>
            </a:p>
          </p:txBody>
        </p:sp>
        <p:sp>
          <p:nvSpPr>
            <p:cNvPr id="184" name="Oval 102"/>
            <p:cNvSpPr>
              <a:spLocks noChangeAspect="1"/>
            </p:cNvSpPr>
            <p:nvPr/>
          </p:nvSpPr>
          <p:spPr>
            <a:xfrm>
              <a:off x="4113734" y="1462930"/>
              <a:ext cx="1122088" cy="1122088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50000"/>
                  </a:schemeClr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/>
                </a:gs>
              </a:gsLst>
              <a:lin ang="18900000" scaled="1"/>
              <a:tileRect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71981" tIns="91416" rIns="71981" bIns="91416" numCol="1" anchor="ctr" anchorCtr="1" compatLnSpc="1">
              <a:prstTxWarp prst="textNoShape">
                <a:avLst/>
              </a:prstTxWarp>
            </a:bodyPr>
            <a:lstStyle/>
            <a:p>
              <a:endParaRPr lang="en-US" sz="4399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185" name="Group 106"/>
          <p:cNvGrpSpPr/>
          <p:nvPr/>
        </p:nvGrpSpPr>
        <p:grpSpPr>
          <a:xfrm>
            <a:off x="3760181" y="5713170"/>
            <a:ext cx="3783843" cy="467065"/>
            <a:chOff x="4113734" y="1462930"/>
            <a:chExt cx="8525364" cy="1142286"/>
          </a:xfrm>
        </p:grpSpPr>
        <p:sp>
          <p:nvSpPr>
            <p:cNvPr id="186" name="Rectangle 3"/>
            <p:cNvSpPr/>
            <p:nvPr/>
          </p:nvSpPr>
          <p:spPr>
            <a:xfrm>
              <a:off x="4690885" y="1471730"/>
              <a:ext cx="6465957" cy="1104489"/>
            </a:xfrm>
            <a:prstGeom prst="rect">
              <a:avLst/>
            </a:prstGeom>
            <a:gradFill>
              <a:gsLst>
                <a:gs pos="37000">
                  <a:schemeClr val="bg1">
                    <a:lumMod val="75000"/>
                    <a:alpha val="31000"/>
                  </a:schemeClr>
                </a:gs>
                <a:gs pos="5000">
                  <a:schemeClr val="bg1">
                    <a:lumMod val="7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/>
            </a:p>
          </p:txBody>
        </p:sp>
        <p:sp>
          <p:nvSpPr>
            <p:cNvPr id="187" name="TextBox 186"/>
            <p:cNvSpPr txBox="1"/>
            <p:nvPr/>
          </p:nvSpPr>
          <p:spPr>
            <a:xfrm>
              <a:off x="5486399" y="1476449"/>
              <a:ext cx="7152699" cy="112876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2399"/>
                <a:t>필요기술 및 참고문헌</a:t>
              </a:r>
              <a:endParaRPr lang="en-US" sz="2399" dirty="0"/>
            </a:p>
          </p:txBody>
        </p:sp>
        <p:sp>
          <p:nvSpPr>
            <p:cNvPr id="188" name="Oval 102"/>
            <p:cNvSpPr>
              <a:spLocks noChangeAspect="1"/>
            </p:cNvSpPr>
            <p:nvPr/>
          </p:nvSpPr>
          <p:spPr>
            <a:xfrm>
              <a:off x="4113734" y="1462930"/>
              <a:ext cx="1122087" cy="1122088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50000"/>
                  </a:schemeClr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/>
                </a:gs>
              </a:gsLst>
              <a:lin ang="18900000" scaled="1"/>
              <a:tileRect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71981" tIns="91416" rIns="71981" bIns="91416" numCol="1" anchor="ctr" anchorCtr="1" compatLnSpc="1">
              <a:prstTxWarp prst="textNoShape">
                <a:avLst/>
              </a:prstTxWarp>
            </a:bodyPr>
            <a:lstStyle/>
            <a:p>
              <a:endParaRPr lang="en-US" sz="4399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3991884" y="5196886"/>
            <a:ext cx="9140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10</a:t>
            </a:r>
          </a:p>
        </p:txBody>
      </p:sp>
      <p:cxnSp>
        <p:nvCxnSpPr>
          <p:cNvPr id="10" name="직선 연결선 9"/>
          <p:cNvCxnSpPr/>
          <p:nvPr/>
        </p:nvCxnSpPr>
        <p:spPr>
          <a:xfrm flipV="1">
            <a:off x="2971800" y="875076"/>
            <a:ext cx="3026839" cy="4899389"/>
          </a:xfrm>
          <a:prstGeom prst="line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6">
                    <a:lumMod val="60000"/>
                    <a:lumOff val="40000"/>
                  </a:schemeClr>
                </a:gs>
                <a:gs pos="83000">
                  <a:schemeClr val="accent6">
                    <a:lumMod val="40000"/>
                    <a:lumOff val="60000"/>
                  </a:schemeClr>
                </a:gs>
                <a:gs pos="100000">
                  <a:schemeClr val="accent6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Group 106"/>
          <p:cNvGrpSpPr/>
          <p:nvPr/>
        </p:nvGrpSpPr>
        <p:grpSpPr>
          <a:xfrm>
            <a:off x="4728058" y="4315769"/>
            <a:ext cx="3155231" cy="467065"/>
            <a:chOff x="4113734" y="1462930"/>
            <a:chExt cx="7109041" cy="1142287"/>
          </a:xfrm>
        </p:grpSpPr>
        <p:sp>
          <p:nvSpPr>
            <p:cNvPr id="46" name="Rectangle 3"/>
            <p:cNvSpPr/>
            <p:nvPr/>
          </p:nvSpPr>
          <p:spPr>
            <a:xfrm>
              <a:off x="4690885" y="1471730"/>
              <a:ext cx="6465957" cy="1104489"/>
            </a:xfrm>
            <a:prstGeom prst="rect">
              <a:avLst/>
            </a:prstGeom>
            <a:gradFill>
              <a:gsLst>
                <a:gs pos="37000">
                  <a:schemeClr val="bg1">
                    <a:lumMod val="75000"/>
                    <a:alpha val="31000"/>
                  </a:schemeClr>
                </a:gs>
                <a:gs pos="5000">
                  <a:schemeClr val="bg1">
                    <a:lumMod val="7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5486399" y="1476450"/>
              <a:ext cx="5736376" cy="112876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2399" dirty="0"/>
                <a:t>현재 진행 상황</a:t>
              </a:r>
              <a:endParaRPr lang="en-US" sz="2399" dirty="0"/>
            </a:p>
          </p:txBody>
        </p:sp>
        <p:sp>
          <p:nvSpPr>
            <p:cNvPr id="48" name="Oval 102"/>
            <p:cNvSpPr>
              <a:spLocks noChangeAspect="1"/>
            </p:cNvSpPr>
            <p:nvPr/>
          </p:nvSpPr>
          <p:spPr>
            <a:xfrm>
              <a:off x="4113734" y="1462930"/>
              <a:ext cx="1122088" cy="1122088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50000"/>
                  </a:schemeClr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/>
                </a:gs>
              </a:gsLst>
              <a:lin ang="18900000" scaled="1"/>
              <a:tileRect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71981" tIns="91416" rIns="71981" bIns="91416" numCol="1" anchor="ctr" anchorCtr="1" compatLnSpc="1">
              <a:prstTxWarp prst="textNoShape">
                <a:avLst/>
              </a:prstTxWarp>
            </a:bodyPr>
            <a:lstStyle/>
            <a:p>
              <a:r>
                <a:rPr lang="en-US" sz="4399" kern="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8</a:t>
              </a:r>
            </a:p>
          </p:txBody>
        </p:sp>
      </p:grpSp>
      <p:sp>
        <p:nvSpPr>
          <p:cNvPr id="49" name="TextBox 48"/>
          <p:cNvSpPr txBox="1"/>
          <p:nvPr/>
        </p:nvSpPr>
        <p:spPr>
          <a:xfrm>
            <a:off x="3648966" y="5639721"/>
            <a:ext cx="9140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19393095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서버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511954" y="446622"/>
            <a:ext cx="2831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모듈 상세 설계</a:t>
            </a:r>
            <a:endParaRPr lang="ko-KR" altLang="en-US" sz="2400" dirty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895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6912" y="1709393"/>
            <a:ext cx="8258175" cy="4307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3707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Shape 1"/>
          <p:cNvSpPr txBox="1"/>
          <p:nvPr/>
        </p:nvSpPr>
        <p:spPr>
          <a:xfrm>
            <a:off x="1981200" y="706483"/>
            <a:ext cx="8229627" cy="114500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ko-KR" altLang="en-US" sz="3992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서버 통신 모듈</a:t>
            </a:r>
            <a:endParaRPr lang="en-US" altLang="ko-KR" sz="3992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1794814"/>
              </p:ext>
            </p:extLst>
          </p:nvPr>
        </p:nvGraphicFramePr>
        <p:xfrm>
          <a:off x="990613" y="1636240"/>
          <a:ext cx="10210799" cy="4824238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137886">
                  <a:extLst>
                    <a:ext uri="{9D8B030D-6E8A-4147-A177-3AD203B41FA5}">
                      <a16:colId xmlns:a16="http://schemas.microsoft.com/office/drawing/2014/main" val="2340593015"/>
                    </a:ext>
                  </a:extLst>
                </a:gridCol>
                <a:gridCol w="2053114">
                  <a:extLst>
                    <a:ext uri="{9D8B030D-6E8A-4147-A177-3AD203B41FA5}">
                      <a16:colId xmlns:a16="http://schemas.microsoft.com/office/drawing/2014/main" val="212853348"/>
                    </a:ext>
                  </a:extLst>
                </a:gridCol>
                <a:gridCol w="6019799">
                  <a:extLst>
                    <a:ext uri="{9D8B030D-6E8A-4147-A177-3AD203B41FA5}">
                      <a16:colId xmlns:a16="http://schemas.microsoft.com/office/drawing/2014/main" val="3825323171"/>
                    </a:ext>
                  </a:extLst>
                </a:gridCol>
              </a:tblGrid>
              <a:tr h="4206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기능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kern="1200" spc="-1" dirty="0">
                          <a:uFill>
                            <a:solidFill>
                              <a:srgbClr val="FFFFFF"/>
                            </a:solidFill>
                          </a:uFill>
                        </a:rPr>
                        <a:t>보드에서 위험상황 메시지 수신</a:t>
                      </a:r>
                      <a:endParaRPr lang="en-US" altLang="ko-KR" sz="1800" kern="1200" spc="-1" dirty="0">
                        <a:uFill>
                          <a:solidFill>
                            <a:srgbClr val="FFFFFF"/>
                          </a:solidFill>
                        </a:uFill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spc="-1" dirty="0">
                          <a:uFill>
                            <a:solidFill>
                              <a:srgbClr val="FFFFFF"/>
                            </a:solidFill>
                          </a:uFill>
                        </a:rPr>
                        <a:t>push </a:t>
                      </a:r>
                      <a:r>
                        <a:rPr lang="ko-KR" altLang="en-US" sz="1800" kern="1200" spc="-1" dirty="0">
                          <a:uFill>
                            <a:solidFill>
                              <a:srgbClr val="FFFFFF"/>
                            </a:solidFill>
                          </a:uFill>
                        </a:rPr>
                        <a:t>서버로 메시지 송신 요청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3802027"/>
                  </a:ext>
                </a:extLst>
              </a:tr>
              <a:tr h="4206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다루는 정보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Firebase </a:t>
                      </a:r>
                      <a:r>
                        <a:rPr lang="ko-KR" altLang="en-US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서버 주소</a:t>
                      </a:r>
                      <a:r>
                        <a:rPr lang="en-US" altLang="ko-KR" b="1" dirty="0"/>
                        <a:t>		</a:t>
                      </a:r>
                      <a:r>
                        <a:rPr lang="ko-KR" altLang="en-US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상황에 대한 메시지</a:t>
                      </a:r>
                      <a:endParaRPr lang="en-US" altLang="ko-KR" sz="1800" kern="1200" spc="-1" baseline="0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j-ea"/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lang="ko-KR" altLang="en-US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기기 식별 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ID</a:t>
                      </a:r>
                      <a:r>
                        <a:rPr lang="en-US" altLang="ko-KR" b="1" dirty="0"/>
                        <a:t>			</a:t>
                      </a:r>
                      <a:r>
                        <a:rPr lang="ko-KR" altLang="en-US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보드 위치정보</a:t>
                      </a:r>
                      <a:endParaRPr lang="en-US" altLang="ko-KR" sz="1800" kern="1200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5245336"/>
                  </a:ext>
                </a:extLst>
              </a:tr>
              <a:tr h="4206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고려사항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이동하고 있는 운전자들에게 완전한 정보 전달을 위해</a:t>
                      </a:r>
                      <a:endParaRPr lang="en-US" altLang="ko-KR" sz="1800" kern="1200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j-ea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FCM Push</a:t>
                      </a:r>
                      <a:r>
                        <a:rPr lang="en-US" altLang="ko-KR" sz="1800" kern="1200" spc="-1" baseline="0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800" kern="1200" spc="-1" baseline="0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서버를 이용함</a:t>
                      </a:r>
                      <a:endParaRPr lang="en-US" altLang="ko-KR" sz="1800" kern="1200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8739041"/>
                  </a:ext>
                </a:extLst>
              </a:tr>
              <a:tr h="1451999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API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receiveData</a:t>
                      </a:r>
                      <a:r>
                        <a:rPr lang="en-US" altLang="ko-KR" dirty="0"/>
                        <a:t>()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형  식 : bool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receiveData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(string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receiveData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리턴값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: </a:t>
                      </a:r>
                      <a:r>
                        <a:rPr lang="ko-KR" altLang="en-US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데이터 수신을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성공하면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true,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실패하면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false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설  명 :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도로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상황을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운전자에게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전송하기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위한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서버와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도로의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기기를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연결한다</a:t>
                      </a:r>
                      <a:endParaRPr lang="en-US" altLang="ko-KR" sz="1800" kern="1200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20089071"/>
                  </a:ext>
                </a:extLst>
              </a:tr>
              <a:tr h="14519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sendData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()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형  식 : bool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sendData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(string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sendData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설  명 :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도로의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상황을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메세지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형식으로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모바일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에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전송한다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84347649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511954" y="446622"/>
            <a:ext cx="38982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모듈 상세 설계</a:t>
            </a:r>
            <a:r>
              <a:rPr lang="en-US" altLang="ko-KR" b="1" dirty="0"/>
              <a:t>(</a:t>
            </a:r>
            <a:r>
              <a:rPr lang="ko-KR" altLang="en-US" b="1" dirty="0"/>
              <a:t>서버</a:t>
            </a:r>
            <a:r>
              <a:rPr lang="en-US" altLang="ko-KR" b="1" dirty="0"/>
              <a:t>)</a:t>
            </a:r>
            <a:endParaRPr lang="ko-KR" altLang="en-US" sz="24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895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61251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Shape 1"/>
          <p:cNvSpPr txBox="1"/>
          <p:nvPr/>
        </p:nvSpPr>
        <p:spPr>
          <a:xfrm>
            <a:off x="1981200" y="706483"/>
            <a:ext cx="8229627" cy="114500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ko-KR" altLang="en-US" sz="3992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데이터 관리</a:t>
            </a:r>
            <a:endParaRPr lang="en-US" altLang="ko-KR" sz="3992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7426269"/>
              </p:ext>
            </p:extLst>
          </p:nvPr>
        </p:nvGraphicFramePr>
        <p:xfrm>
          <a:off x="990613" y="1752600"/>
          <a:ext cx="10210800" cy="4011156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137886">
                  <a:extLst>
                    <a:ext uri="{9D8B030D-6E8A-4147-A177-3AD203B41FA5}">
                      <a16:colId xmlns:a16="http://schemas.microsoft.com/office/drawing/2014/main" val="2340593015"/>
                    </a:ext>
                  </a:extLst>
                </a:gridCol>
                <a:gridCol w="1367301">
                  <a:extLst>
                    <a:ext uri="{9D8B030D-6E8A-4147-A177-3AD203B41FA5}">
                      <a16:colId xmlns:a16="http://schemas.microsoft.com/office/drawing/2014/main" val="212853348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3825323171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694908618"/>
                    </a:ext>
                  </a:extLst>
                </a:gridCol>
                <a:gridCol w="2667013">
                  <a:extLst>
                    <a:ext uri="{9D8B030D-6E8A-4147-A177-3AD203B41FA5}">
                      <a16:colId xmlns:a16="http://schemas.microsoft.com/office/drawing/2014/main" val="2022380925"/>
                    </a:ext>
                  </a:extLst>
                </a:gridCol>
              </a:tblGrid>
              <a:tr h="4206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기능</a:t>
                      </a:r>
                    </a:p>
                  </a:txBody>
                  <a:tcPr anchor="ctr"/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kern="1200" spc="-1" dirty="0">
                          <a:uFill>
                            <a:solidFill>
                              <a:srgbClr val="FFFFFF"/>
                            </a:solidFill>
                          </a:uFill>
                        </a:rPr>
                        <a:t>카메라 위치 정보 관리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3802027"/>
                  </a:ext>
                </a:extLst>
              </a:tr>
              <a:tr h="4206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다루는 정보</a:t>
                      </a:r>
                    </a:p>
                  </a:txBody>
                  <a:tcPr anchor="ctr"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ko-KR" altLang="en-US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기기 식별 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ID		</a:t>
                      </a:r>
                      <a:r>
                        <a:rPr lang="ko-KR" altLang="en-US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보드 위치정보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		</a:t>
                      </a:r>
                      <a:r>
                        <a:rPr lang="ko-KR" altLang="en-US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위험상황</a:t>
                      </a:r>
                      <a:endParaRPr lang="en-US" altLang="ko-KR" sz="1800" kern="1200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5245336"/>
                  </a:ext>
                </a:extLst>
              </a:tr>
              <a:tr h="1451999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API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update</a:t>
                      </a:r>
                      <a:r>
                        <a:rPr lang="en-US" altLang="ko-KR" sz="1400" dirty="0"/>
                        <a:t>()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en-US" altLang="ko-KR" sz="14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형  식 : bool receive(string </a:t>
                      </a:r>
                      <a:r>
                        <a:rPr lang="en-US" altLang="ko-KR" sz="14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receiveData</a:t>
                      </a:r>
                      <a:r>
                        <a:rPr lang="en-US" altLang="ko-KR" sz="14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altLang="ko-KR" sz="14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리턴값</a:t>
                      </a:r>
                      <a:r>
                        <a:rPr lang="en-US" altLang="ko-KR" sz="14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: </a:t>
                      </a:r>
                      <a:r>
                        <a:rPr lang="ko-KR" altLang="en-US" sz="14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데이터 수신을</a:t>
                      </a:r>
                      <a:r>
                        <a:rPr lang="en-US" altLang="ko-KR" sz="14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4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성공하면</a:t>
                      </a:r>
                      <a:r>
                        <a:rPr lang="en-US" altLang="ko-KR" sz="14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true, </a:t>
                      </a:r>
                      <a:r>
                        <a:rPr lang="en-US" altLang="ko-KR" sz="14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실패하면</a:t>
                      </a:r>
                      <a:r>
                        <a:rPr lang="en-US" altLang="ko-KR" sz="14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false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altLang="ko-KR" sz="14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설  명 : </a:t>
                      </a:r>
                      <a:r>
                        <a:rPr lang="en-US" altLang="ko-KR" sz="14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도로</a:t>
                      </a:r>
                      <a:r>
                        <a:rPr lang="en-US" altLang="ko-KR" sz="14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4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상황을</a:t>
                      </a:r>
                      <a:r>
                        <a:rPr lang="en-US" altLang="ko-KR" sz="14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4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운전자에게</a:t>
                      </a:r>
                      <a:r>
                        <a:rPr lang="en-US" altLang="ko-KR" sz="14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4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전송하기</a:t>
                      </a:r>
                      <a:r>
                        <a:rPr lang="en-US" altLang="ko-KR" sz="14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4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위한</a:t>
                      </a:r>
                      <a:r>
                        <a:rPr lang="en-US" altLang="ko-KR" sz="14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4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서버와</a:t>
                      </a:r>
                      <a:r>
                        <a:rPr lang="en-US" altLang="ko-KR" sz="14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4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도로의</a:t>
                      </a:r>
                      <a:r>
                        <a:rPr lang="en-US" altLang="ko-KR" sz="14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4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기기를</a:t>
                      </a:r>
                      <a:r>
                        <a:rPr lang="en-US" altLang="ko-KR" sz="14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4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연결한다</a:t>
                      </a:r>
                      <a:endParaRPr lang="en-US" altLang="ko-KR" sz="1400" kern="1200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US" altLang="ko-KR" sz="14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read()</a:t>
                      </a:r>
                      <a:endParaRPr lang="en-US" altLang="ko-KR" sz="1400" kern="1200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just">
                        <a:buFontTx/>
                        <a:buChar char="-"/>
                      </a:pPr>
                      <a:r>
                        <a:rPr lang="en-US" altLang="ko-KR" sz="14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형  식 : String read(String ID)</a:t>
                      </a:r>
                    </a:p>
                    <a:p>
                      <a:pPr marL="285750" indent="-285750" algn="just">
                        <a:buFontTx/>
                        <a:buChar char="-"/>
                      </a:pPr>
                      <a:r>
                        <a:rPr lang="en-US" altLang="ko-KR" sz="14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리턴값</a:t>
                      </a:r>
                      <a:r>
                        <a:rPr lang="en-US" altLang="ko-KR" sz="14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 : </a:t>
                      </a:r>
                      <a:r>
                        <a:rPr lang="ko-KR" altLang="en-US" sz="14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기기 데이터 출력</a:t>
                      </a:r>
                      <a:endParaRPr lang="en-US" altLang="ko-KR" sz="1400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j-ea"/>
                      </a:endParaRPr>
                    </a:p>
                    <a:p>
                      <a:pPr marL="285750" indent="-285750" algn="just">
                        <a:buFontTx/>
                        <a:buChar char="-"/>
                      </a:pPr>
                      <a:r>
                        <a:rPr lang="en-US" altLang="ko-KR" sz="14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설  명 : </a:t>
                      </a:r>
                      <a:r>
                        <a:rPr lang="ko-KR" altLang="en-US" sz="14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기기 정보 출력</a:t>
                      </a:r>
                      <a:endParaRPr lang="en-US" altLang="ko-KR" sz="1400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j-ea"/>
                      </a:endParaRPr>
                    </a:p>
                    <a:p>
                      <a:pPr marL="285750" indent="-285750" algn="just">
                        <a:buFontTx/>
                        <a:buChar char="-"/>
                      </a:pPr>
                      <a:endParaRPr lang="en-US" altLang="ko-KR" sz="1400" kern="1200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20089071"/>
                  </a:ext>
                </a:extLst>
              </a:tr>
              <a:tr h="14519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delete</a:t>
                      </a:r>
                      <a:r>
                        <a:rPr lang="en-US" altLang="ko-KR" sz="14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()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en-US" altLang="ko-KR" sz="14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형  식 : bool send(string </a:t>
                      </a:r>
                      <a:r>
                        <a:rPr lang="en-US" altLang="ko-KR" sz="14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sendData</a:t>
                      </a:r>
                      <a:r>
                        <a:rPr lang="en-US" altLang="ko-KR" sz="14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altLang="ko-KR" sz="14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설  명 : </a:t>
                      </a:r>
                      <a:r>
                        <a:rPr lang="en-US" altLang="ko-KR" sz="14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도로의</a:t>
                      </a:r>
                      <a:r>
                        <a:rPr lang="en-US" altLang="ko-KR" sz="14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4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상황을</a:t>
                      </a:r>
                      <a:r>
                        <a:rPr lang="en-US" altLang="ko-KR" sz="14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4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메세지</a:t>
                      </a:r>
                      <a:r>
                        <a:rPr lang="en-US" altLang="ko-KR" sz="14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4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형식으로</a:t>
                      </a:r>
                      <a:r>
                        <a:rPr lang="en-US" altLang="ko-KR" sz="14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4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모바일</a:t>
                      </a:r>
                      <a:r>
                        <a:rPr lang="en-US" altLang="ko-KR" sz="14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에 </a:t>
                      </a:r>
                      <a:r>
                        <a:rPr lang="en-US" altLang="ko-KR" sz="14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전송한다</a:t>
                      </a:r>
                      <a:r>
                        <a:rPr lang="en-US" altLang="ko-KR" sz="14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create()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just">
                        <a:buFontTx/>
                        <a:buChar char="-"/>
                      </a:pPr>
                      <a:r>
                        <a:rPr lang="en-US" altLang="ko-KR" sz="14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형  식 : </a:t>
                      </a:r>
                      <a:r>
                        <a:rPr lang="en-US" altLang="ko-KR" sz="14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boolean</a:t>
                      </a:r>
                      <a:r>
                        <a:rPr lang="en-US" altLang="ko-KR" sz="14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 create(String ID, String GPS)</a:t>
                      </a:r>
                    </a:p>
                    <a:p>
                      <a:pPr marL="285750" indent="-285750" algn="just">
                        <a:buFontTx/>
                        <a:buChar char="-"/>
                      </a:pPr>
                      <a:r>
                        <a:rPr lang="en-US" altLang="ko-KR" sz="14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리턴값</a:t>
                      </a:r>
                      <a:r>
                        <a:rPr lang="en-US" altLang="ko-KR" sz="14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 : </a:t>
                      </a:r>
                      <a:r>
                        <a:rPr lang="en-US" altLang="ko-KR" sz="14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성공하면</a:t>
                      </a:r>
                      <a:r>
                        <a:rPr lang="en-US" altLang="ko-KR" sz="14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 true, </a:t>
                      </a:r>
                      <a:r>
                        <a:rPr lang="en-US" altLang="ko-KR" sz="14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실패하면</a:t>
                      </a:r>
                      <a:r>
                        <a:rPr lang="en-US" altLang="ko-KR" sz="14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 false</a:t>
                      </a:r>
                    </a:p>
                    <a:p>
                      <a:pPr marL="285750" indent="-285750" algn="just">
                        <a:buFontTx/>
                        <a:buChar char="-"/>
                      </a:pPr>
                      <a:r>
                        <a:rPr lang="en-US" altLang="ko-KR" sz="14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설  명 : </a:t>
                      </a:r>
                      <a:r>
                        <a:rPr lang="ko-KR" altLang="en-US" sz="14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기기 정보 삽입</a:t>
                      </a:r>
                      <a:endParaRPr lang="en-US" altLang="ko-KR" sz="1400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j-ea"/>
                      </a:endParaRPr>
                    </a:p>
                    <a:p>
                      <a:pPr marL="285750" indent="-285750" algn="just">
                        <a:buFontTx/>
                        <a:buChar char="-"/>
                      </a:pPr>
                      <a:endParaRPr lang="en-US" altLang="ko-KR" sz="1400" kern="1200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84347649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511954" y="446622"/>
            <a:ext cx="38982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모듈 상세 설계</a:t>
            </a:r>
            <a:r>
              <a:rPr lang="en-US" altLang="ko-KR" b="1" dirty="0"/>
              <a:t>(</a:t>
            </a:r>
            <a:r>
              <a:rPr lang="ko-KR" altLang="en-US" b="1" dirty="0"/>
              <a:t>서버</a:t>
            </a:r>
            <a:r>
              <a:rPr lang="en-US" altLang="ko-KR" b="1" dirty="0"/>
              <a:t>)</a:t>
            </a:r>
            <a:endParaRPr lang="ko-KR" altLang="en-US" sz="24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895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27231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511954" y="446622"/>
            <a:ext cx="38982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모듈 상세 설계</a:t>
            </a:r>
            <a:r>
              <a:rPr lang="en-US" altLang="ko-KR" b="1" dirty="0"/>
              <a:t>(</a:t>
            </a:r>
            <a:r>
              <a:rPr lang="ko-KR" altLang="en-US" b="1" dirty="0"/>
              <a:t>서버</a:t>
            </a:r>
            <a:r>
              <a:rPr lang="en-US" altLang="ko-KR" b="1" dirty="0"/>
              <a:t>)</a:t>
            </a:r>
            <a:endParaRPr lang="ko-KR" altLang="en-US" sz="2400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895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1219200"/>
            <a:ext cx="8763000" cy="4890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0491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모바일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511954" y="446622"/>
            <a:ext cx="2831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모듈 상세 설계</a:t>
            </a:r>
            <a:endParaRPr lang="ko-KR" altLang="en-US" sz="2400" dirty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895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00" y="1709737"/>
            <a:ext cx="11652200" cy="4306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1928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Shape 1"/>
          <p:cNvSpPr txBox="1"/>
          <p:nvPr/>
        </p:nvSpPr>
        <p:spPr>
          <a:xfrm>
            <a:off x="1981200" y="706483"/>
            <a:ext cx="8229627" cy="114500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ko-KR" altLang="en-US" sz="3992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경보 알림</a:t>
            </a:r>
            <a:endParaRPr lang="en-US" altLang="ko-KR" sz="3992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11954" y="446622"/>
            <a:ext cx="34410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모듈 상세 설계</a:t>
            </a:r>
            <a:r>
              <a:rPr lang="en-US" altLang="ko-KR" b="1" dirty="0"/>
              <a:t>(</a:t>
            </a:r>
            <a:r>
              <a:rPr lang="ko-KR" altLang="en-US" b="1" dirty="0"/>
              <a:t>모바일</a:t>
            </a:r>
            <a:r>
              <a:rPr lang="en-US" altLang="ko-KR" b="1" dirty="0"/>
              <a:t>)</a:t>
            </a:r>
            <a:endParaRPr lang="ko-KR" altLang="en-US" sz="2400" dirty="0"/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4837917"/>
              </p:ext>
            </p:extLst>
          </p:nvPr>
        </p:nvGraphicFramePr>
        <p:xfrm>
          <a:off x="990600" y="1600200"/>
          <a:ext cx="10210800" cy="4851133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137886">
                  <a:extLst>
                    <a:ext uri="{9D8B030D-6E8A-4147-A177-3AD203B41FA5}">
                      <a16:colId xmlns:a16="http://schemas.microsoft.com/office/drawing/2014/main" val="2340593015"/>
                    </a:ext>
                  </a:extLst>
                </a:gridCol>
                <a:gridCol w="2205501">
                  <a:extLst>
                    <a:ext uri="{9D8B030D-6E8A-4147-A177-3AD203B41FA5}">
                      <a16:colId xmlns:a16="http://schemas.microsoft.com/office/drawing/2014/main" val="212853348"/>
                    </a:ext>
                  </a:extLst>
                </a:gridCol>
                <a:gridCol w="5867413">
                  <a:extLst>
                    <a:ext uri="{9D8B030D-6E8A-4147-A177-3AD203B41FA5}">
                      <a16:colId xmlns:a16="http://schemas.microsoft.com/office/drawing/2014/main" val="3825323171"/>
                    </a:ext>
                  </a:extLst>
                </a:gridCol>
              </a:tblGrid>
              <a:tr h="4206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기능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kern="1200" spc="-1" dirty="0">
                          <a:uFill>
                            <a:solidFill>
                              <a:srgbClr val="FFFFFF"/>
                            </a:solidFill>
                          </a:uFill>
                        </a:rPr>
                        <a:t>사용자에게 주변 위험상황을 통보</a:t>
                      </a:r>
                      <a:endParaRPr lang="en-US" altLang="ko-KR" sz="1800" b="1" kern="1200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3802027"/>
                  </a:ext>
                </a:extLst>
              </a:tr>
              <a:tr h="8412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다루는 정보</a:t>
                      </a:r>
                      <a:endParaRPr lang="en-US" altLang="ko-KR" sz="1800" kern="1200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위험상황 메시지</a:t>
                      </a:r>
                      <a:r>
                        <a:rPr lang="en-US" altLang="ko-KR" b="1" dirty="0"/>
                        <a:t>		</a:t>
                      </a:r>
                      <a:r>
                        <a:rPr lang="ko-KR" altLang="en-US" sz="1800" b="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디바이스 위치정보</a:t>
                      </a:r>
                      <a:r>
                        <a:rPr lang="en-US" altLang="ko-KR" b="1" dirty="0"/>
                        <a:t>	</a:t>
                      </a:r>
                      <a:r>
                        <a:rPr lang="ko-KR" altLang="en-US" sz="1800" b="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보드</a:t>
                      </a:r>
                      <a:r>
                        <a:rPr lang="ko-KR" altLang="en-US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위치정보</a:t>
                      </a:r>
                      <a:endParaRPr lang="en-US" altLang="ko-KR" sz="1800" kern="1200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5245336"/>
                  </a:ext>
                </a:extLst>
              </a:tr>
              <a:tr h="967999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API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sendPushNotification</a:t>
                      </a:r>
                      <a:r>
                        <a:rPr lang="en-US" altLang="ko-KR" sz="16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en-US" altLang="ko-KR" sz="16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형  식 : void </a:t>
                      </a:r>
                      <a:r>
                        <a:rPr lang="en-US" altLang="ko-KR" sz="16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sendPushNotification</a:t>
                      </a:r>
                      <a:r>
                        <a:rPr lang="en-US" altLang="ko-KR" sz="16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( String message )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altLang="ko-KR" sz="16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설  명 : </a:t>
                      </a:r>
                      <a:r>
                        <a:rPr lang="ko-KR" altLang="en-US" sz="16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서버로부터 받은 메시지에서 정보를 추출하고 판단하여 </a:t>
                      </a:r>
                      <a:r>
                        <a:rPr lang="ko-KR" altLang="en-US" sz="16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푸시알림을</a:t>
                      </a:r>
                      <a:r>
                        <a:rPr lang="ko-KR" altLang="en-US" sz="16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띄운다</a:t>
                      </a:r>
                      <a:r>
                        <a:rPr lang="en-US" altLang="ko-KR" sz="16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.</a:t>
                      </a:r>
                      <a:endParaRPr lang="en-US" altLang="ko-KR" sz="1800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20089071"/>
                  </a:ext>
                </a:extLst>
              </a:tr>
              <a:tr h="9679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parsingMessage</a:t>
                      </a:r>
                      <a:r>
                        <a:rPr lang="en-US" altLang="ko-KR" sz="16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en-US" altLang="ko-KR" sz="16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형  식 : </a:t>
                      </a:r>
                      <a:r>
                        <a:rPr lang="en-US" altLang="ko-KR" sz="16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AlertInfo</a:t>
                      </a:r>
                      <a:r>
                        <a:rPr lang="en-US" altLang="ko-KR" sz="16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6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parsingMessage</a:t>
                      </a:r>
                      <a:r>
                        <a:rPr lang="en-US" altLang="ko-KR" sz="16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(String message)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altLang="ko-KR" sz="16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리턴값</a:t>
                      </a:r>
                      <a:r>
                        <a:rPr lang="en-US" altLang="ko-KR" sz="16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:</a:t>
                      </a:r>
                      <a:r>
                        <a:rPr lang="ko-KR" altLang="en-US" sz="16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서버로부터 받은 메시지에서 추출한 정보를 담은 </a:t>
                      </a:r>
                      <a:r>
                        <a:rPr lang="en-US" altLang="ko-KR" sz="16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AlertInfo</a:t>
                      </a:r>
                      <a:r>
                        <a:rPr lang="ko-KR" altLang="en-US" sz="16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객체</a:t>
                      </a:r>
                      <a:endParaRPr lang="en-US" altLang="ko-KR" sz="1600" kern="1200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j-ea"/>
                        <a:ea typeface="+mn-ea"/>
                        <a:cs typeface="+mn-cs"/>
                      </a:endParaRP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altLang="ko-KR" sz="16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설  명 : </a:t>
                      </a:r>
                      <a:r>
                        <a:rPr lang="ko-KR" altLang="en-US" sz="16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서버로부터 받은 메시지에서 보드의 위도와 경도</a:t>
                      </a:r>
                      <a:r>
                        <a:rPr lang="en-US" altLang="ko-KR" sz="16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6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위험경보 정보를 추출한다</a:t>
                      </a:r>
                      <a:r>
                        <a:rPr lang="en-US" altLang="ko-KR" sz="16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6703648"/>
                  </a:ext>
                </a:extLst>
              </a:tr>
              <a:tr h="9679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checkAndAlert</a:t>
                      </a:r>
                      <a:r>
                        <a:rPr lang="en-US" altLang="ko-KR" sz="16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()</a:t>
                      </a:r>
                      <a:endParaRPr lang="en-US" altLang="ko-KR" sz="1600" kern="1200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ko-KR" altLang="en-US" sz="16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형  식</a:t>
                      </a:r>
                      <a:r>
                        <a:rPr lang="en-US" altLang="ko-KR" sz="16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: </a:t>
                      </a:r>
                      <a:r>
                        <a:rPr lang="en-US" altLang="ko-KR" sz="16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AlertInfo</a:t>
                      </a:r>
                      <a:r>
                        <a:rPr lang="en-US" altLang="ko-KR" sz="16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 </a:t>
                      </a:r>
                      <a:r>
                        <a:rPr lang="en-US" altLang="ko-KR" sz="16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checkAndAlert</a:t>
                      </a:r>
                      <a:r>
                        <a:rPr lang="en-US" altLang="ko-KR" sz="16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(</a:t>
                      </a:r>
                      <a:r>
                        <a:rPr lang="en-US" altLang="ko-KR" sz="16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AlertInfo</a:t>
                      </a:r>
                      <a:r>
                        <a:rPr lang="en-US" altLang="ko-KR" sz="16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 info)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ko-KR" altLang="en-US" sz="16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리턴값</a:t>
                      </a:r>
                      <a:r>
                        <a:rPr lang="en-US" altLang="ko-KR" sz="16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:</a:t>
                      </a:r>
                      <a:r>
                        <a:rPr lang="ko-KR" altLang="en-US" sz="16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성공하면 </a:t>
                      </a:r>
                      <a:r>
                        <a:rPr lang="en-US" altLang="ko-KR" sz="16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AlertInfo</a:t>
                      </a:r>
                      <a:r>
                        <a:rPr lang="ko-KR" altLang="en-US" sz="16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객체 반환</a:t>
                      </a:r>
                      <a:r>
                        <a:rPr lang="en-US" altLang="ko-KR" sz="16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, </a:t>
                      </a:r>
                      <a:r>
                        <a:rPr lang="ko-KR" altLang="en-US" sz="16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실패하면 </a:t>
                      </a:r>
                      <a:r>
                        <a:rPr lang="en-US" altLang="ko-KR" sz="16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NULL</a:t>
                      </a:r>
                      <a:r>
                        <a:rPr lang="ko-KR" altLang="en-US" sz="16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반환</a:t>
                      </a:r>
                      <a:endParaRPr lang="en-US" altLang="ko-KR" sz="1600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j-ea"/>
                      </a:endParaRP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ko-KR" altLang="en-US" sz="16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설  명</a:t>
                      </a:r>
                      <a:r>
                        <a:rPr lang="en-US" altLang="ko-KR" sz="16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: </a:t>
                      </a:r>
                      <a:r>
                        <a:rPr lang="ko-KR" altLang="en-US" sz="16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서버로부터 받은 보드정보</a:t>
                      </a:r>
                      <a:r>
                        <a:rPr lang="en-US" altLang="ko-KR" sz="16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(</a:t>
                      </a:r>
                      <a:r>
                        <a:rPr lang="ko-KR" altLang="en-US" sz="16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좌표</a:t>
                      </a:r>
                      <a:r>
                        <a:rPr lang="en-US" altLang="ko-KR" sz="16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,</a:t>
                      </a:r>
                      <a:r>
                        <a:rPr lang="ko-KR" altLang="en-US" sz="16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위험정보</a:t>
                      </a:r>
                      <a:r>
                        <a:rPr lang="en-US" altLang="ko-KR" sz="16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)</a:t>
                      </a:r>
                      <a:r>
                        <a:rPr lang="ko-KR" altLang="en-US" sz="16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를 전달하고 디바이스와 보드의 거리</a:t>
                      </a:r>
                      <a:r>
                        <a:rPr lang="en-US" altLang="ko-KR" sz="16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, </a:t>
                      </a:r>
                      <a:r>
                        <a:rPr lang="ko-KR" altLang="en-US" sz="16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위험경보종류가 조건에 부합하면 </a:t>
                      </a:r>
                      <a:r>
                        <a:rPr lang="ko-KR" altLang="en-US" sz="16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푸시알림을</a:t>
                      </a:r>
                      <a:r>
                        <a:rPr lang="ko-KR" altLang="en-US" sz="16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 띄운다</a:t>
                      </a:r>
                      <a:r>
                        <a:rPr lang="en-US" altLang="ko-KR" sz="16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54944010"/>
                  </a:ext>
                </a:extLst>
              </a:tr>
            </a:tbl>
          </a:graphicData>
        </a:graphic>
      </p:graphicFrame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895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4320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Shape 1"/>
          <p:cNvSpPr txBox="1"/>
          <p:nvPr/>
        </p:nvSpPr>
        <p:spPr>
          <a:xfrm>
            <a:off x="1981200" y="706483"/>
            <a:ext cx="8229627" cy="114500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ko-KR" altLang="en-US" sz="3992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구글 맵</a:t>
            </a:r>
            <a:endParaRPr lang="en-US" altLang="ko-KR" sz="3992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9852814"/>
              </p:ext>
            </p:extLst>
          </p:nvPr>
        </p:nvGraphicFramePr>
        <p:xfrm>
          <a:off x="990613" y="1752600"/>
          <a:ext cx="10210799" cy="3745234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137886">
                  <a:extLst>
                    <a:ext uri="{9D8B030D-6E8A-4147-A177-3AD203B41FA5}">
                      <a16:colId xmlns:a16="http://schemas.microsoft.com/office/drawing/2014/main" val="2340593015"/>
                    </a:ext>
                  </a:extLst>
                </a:gridCol>
                <a:gridCol w="2053114">
                  <a:extLst>
                    <a:ext uri="{9D8B030D-6E8A-4147-A177-3AD203B41FA5}">
                      <a16:colId xmlns:a16="http://schemas.microsoft.com/office/drawing/2014/main" val="212853348"/>
                    </a:ext>
                  </a:extLst>
                </a:gridCol>
                <a:gridCol w="6019799">
                  <a:extLst>
                    <a:ext uri="{9D8B030D-6E8A-4147-A177-3AD203B41FA5}">
                      <a16:colId xmlns:a16="http://schemas.microsoft.com/office/drawing/2014/main" val="3825323171"/>
                    </a:ext>
                  </a:extLst>
                </a:gridCol>
              </a:tblGrid>
              <a:tr h="4206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기능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kern="1200" spc="-1" dirty="0">
                          <a:uFill>
                            <a:solidFill>
                              <a:srgbClr val="FFFFFF"/>
                            </a:solidFill>
                          </a:uFill>
                        </a:rPr>
                        <a:t>사용자에게 현재위치 및 경보발생구역을 지도 상에 표시한다</a:t>
                      </a:r>
                      <a:r>
                        <a:rPr lang="en-US" altLang="ko-KR" sz="1800" kern="1200" spc="-1" dirty="0">
                          <a:uFill>
                            <a:solidFill>
                              <a:srgbClr val="FFFFFF"/>
                            </a:solidFill>
                          </a:uFill>
                        </a:rPr>
                        <a:t>.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3802027"/>
                  </a:ext>
                </a:extLst>
              </a:tr>
              <a:tr h="4206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다루는 정보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ko-KR" altLang="en-US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디바이스 위치정보</a:t>
                      </a:r>
                      <a:r>
                        <a:rPr lang="en-US" altLang="ko-KR" b="1" dirty="0"/>
                        <a:t>		</a:t>
                      </a:r>
                      <a:r>
                        <a:rPr lang="ko-KR" altLang="en-US" sz="1800" b="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보드 위치정보</a:t>
                      </a:r>
                      <a:endParaRPr lang="en-US" altLang="ko-KR" sz="1800" kern="1200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5245336"/>
                  </a:ext>
                </a:extLst>
              </a:tr>
              <a:tr h="1451999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API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popWarningMarker</a:t>
                      </a:r>
                      <a:endParaRPr lang="en-US" altLang="ko-KR" sz="1600" kern="1200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형  식 : void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popWarningMarker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AlertInfo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info)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설  명 : </a:t>
                      </a:r>
                      <a:r>
                        <a:rPr lang="ko-KR" altLang="en-US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경보가 발생한 보드의 위치정보를 전달하면 지도상에서 해당위치에 </a:t>
                      </a:r>
                      <a:r>
                        <a:rPr lang="ko-KR" altLang="en-US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마커표시</a:t>
                      </a:r>
                      <a:endParaRPr lang="en-US" altLang="ko-KR" sz="1800" kern="1200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20089071"/>
                  </a:ext>
                </a:extLst>
              </a:tr>
              <a:tr h="14519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popDeviceMarker</a:t>
                      </a:r>
                      <a:endParaRPr lang="en-US" altLang="ko-KR" sz="1600" kern="1200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형  식 : void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popDeviceMarker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AlertInfo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info)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설  명 : </a:t>
                      </a:r>
                      <a:r>
                        <a:rPr lang="ko-KR" altLang="en-US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디바이스의 현재 위치를 전달하면 지도상에서 해당위치에 </a:t>
                      </a:r>
                      <a:r>
                        <a:rPr lang="ko-KR" altLang="en-US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마커표시</a:t>
                      </a:r>
                      <a:endParaRPr lang="en-US" altLang="ko-KR" sz="1800" kern="1200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j-ea"/>
                        <a:ea typeface="+mn-ea"/>
                        <a:cs typeface="+mn-cs"/>
                      </a:endParaRPr>
                    </a:p>
                    <a:p>
                      <a:pPr marL="285750" indent="-285750">
                        <a:buFontTx/>
                        <a:buChar char="-"/>
                      </a:pPr>
                      <a:endParaRPr lang="en-US" altLang="ko-KR" sz="1800" kern="1200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60711094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511954" y="446622"/>
            <a:ext cx="34410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모듈 상세 설계</a:t>
            </a:r>
            <a:r>
              <a:rPr lang="en-US" altLang="ko-KR" b="1" dirty="0"/>
              <a:t>(</a:t>
            </a:r>
            <a:r>
              <a:rPr lang="ko-KR" altLang="en-US" b="1" dirty="0"/>
              <a:t>모바일</a:t>
            </a:r>
            <a:r>
              <a:rPr lang="en-US" altLang="ko-KR" b="1" dirty="0"/>
              <a:t>)</a:t>
            </a:r>
            <a:endParaRPr lang="ko-KR" altLang="en-US" sz="24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895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26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24897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Shape 1"/>
          <p:cNvSpPr txBox="1"/>
          <p:nvPr/>
        </p:nvSpPr>
        <p:spPr>
          <a:xfrm>
            <a:off x="1981200" y="706483"/>
            <a:ext cx="8229627" cy="114500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ko-KR" altLang="en-US" sz="3992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위치정보 모듈</a:t>
            </a:r>
            <a:endParaRPr lang="en-US" altLang="ko-KR" sz="3992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4344951"/>
              </p:ext>
            </p:extLst>
          </p:nvPr>
        </p:nvGraphicFramePr>
        <p:xfrm>
          <a:off x="990613" y="1752600"/>
          <a:ext cx="10210799" cy="3745234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137886">
                  <a:extLst>
                    <a:ext uri="{9D8B030D-6E8A-4147-A177-3AD203B41FA5}">
                      <a16:colId xmlns:a16="http://schemas.microsoft.com/office/drawing/2014/main" val="2340593015"/>
                    </a:ext>
                  </a:extLst>
                </a:gridCol>
                <a:gridCol w="2053114">
                  <a:extLst>
                    <a:ext uri="{9D8B030D-6E8A-4147-A177-3AD203B41FA5}">
                      <a16:colId xmlns:a16="http://schemas.microsoft.com/office/drawing/2014/main" val="212853348"/>
                    </a:ext>
                  </a:extLst>
                </a:gridCol>
                <a:gridCol w="6019799">
                  <a:extLst>
                    <a:ext uri="{9D8B030D-6E8A-4147-A177-3AD203B41FA5}">
                      <a16:colId xmlns:a16="http://schemas.microsoft.com/office/drawing/2014/main" val="3825323171"/>
                    </a:ext>
                  </a:extLst>
                </a:gridCol>
              </a:tblGrid>
              <a:tr h="4206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기능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kern="1200" spc="-1" dirty="0">
                          <a:uFill>
                            <a:solidFill>
                              <a:srgbClr val="FFFFFF"/>
                            </a:solidFill>
                          </a:uFill>
                        </a:rPr>
                        <a:t>보드와 디바이스 거리 계산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3802027"/>
                  </a:ext>
                </a:extLst>
              </a:tr>
              <a:tr h="4206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다루는 정보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ko-KR" altLang="en-US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디바이스 위치정보</a:t>
                      </a:r>
                      <a:r>
                        <a:rPr lang="en-US" altLang="ko-KR" b="1" dirty="0"/>
                        <a:t>	</a:t>
                      </a:r>
                      <a:r>
                        <a:rPr lang="ko-KR" altLang="en-US" sz="1800" b="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보드 위치정보</a:t>
                      </a:r>
                      <a:endParaRPr lang="en-US" altLang="ko-KR" sz="1800" kern="1200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5245336"/>
                  </a:ext>
                </a:extLst>
              </a:tr>
              <a:tr h="1451999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API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calcDistance</a:t>
                      </a:r>
                      <a:r>
                        <a:rPr lang="en-US" altLang="ko-KR" sz="16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형  식 : double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calcDistance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AlertInfo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info)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리턴값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: </a:t>
                      </a:r>
                      <a:r>
                        <a:rPr lang="ko-KR" altLang="en-US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성공 시 거리반환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실패 시 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-1 </a:t>
                      </a:r>
                      <a:r>
                        <a:rPr lang="ko-KR" altLang="en-US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반환</a:t>
                      </a:r>
                      <a:endParaRPr lang="en-US" altLang="ko-KR" sz="1800" kern="1200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j-ea"/>
                        <a:ea typeface="+mn-ea"/>
                        <a:cs typeface="+mn-cs"/>
                      </a:endParaRP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설  명 : </a:t>
                      </a:r>
                      <a:r>
                        <a:rPr lang="ko-KR" altLang="en-US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보드의 위치를 전달하면 디바이스와 보드 간 거리를 구한다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20089071"/>
                  </a:ext>
                </a:extLst>
              </a:tr>
              <a:tr h="14519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getDeviceLocation</a:t>
                      </a:r>
                      <a:r>
                        <a:rPr lang="en-US" altLang="ko-KR" sz="16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형  식 :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AlertInfo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getDeviceLocation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(void)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리턴값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: </a:t>
                      </a:r>
                      <a:r>
                        <a:rPr lang="ko-KR" altLang="en-US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현재 디바이스의 위치</a:t>
                      </a:r>
                      <a:endParaRPr lang="en-US" altLang="ko-KR" sz="1800" kern="1200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j-ea"/>
                        <a:ea typeface="+mn-ea"/>
                        <a:cs typeface="+mn-cs"/>
                      </a:endParaRP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설  명 : </a:t>
                      </a:r>
                      <a:r>
                        <a:rPr lang="ko-KR" altLang="en-US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현재 디바이스의 위치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좌표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를 구한다</a:t>
                      </a:r>
                      <a:endParaRPr lang="en-US" altLang="ko-KR" sz="1800" kern="1200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07205915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511954" y="446622"/>
            <a:ext cx="34410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모듈 상세 설계</a:t>
            </a:r>
            <a:r>
              <a:rPr lang="en-US" altLang="ko-KR" b="1" dirty="0"/>
              <a:t>(</a:t>
            </a:r>
            <a:r>
              <a:rPr lang="ko-KR" altLang="en-US" b="1" dirty="0"/>
              <a:t>모바일</a:t>
            </a:r>
            <a:r>
              <a:rPr lang="en-US" altLang="ko-KR" b="1" dirty="0"/>
              <a:t>)</a:t>
            </a:r>
            <a:endParaRPr lang="ko-KR" altLang="en-US" sz="24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895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27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761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1954" y="1066800"/>
            <a:ext cx="8839200" cy="5791200"/>
          </a:xfrm>
        </p:spPr>
      </p:pic>
      <p:sp>
        <p:nvSpPr>
          <p:cNvPr id="7" name="TextBox 6"/>
          <p:cNvSpPr txBox="1"/>
          <p:nvPr/>
        </p:nvSpPr>
        <p:spPr>
          <a:xfrm>
            <a:off x="1511954" y="446622"/>
            <a:ext cx="34410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모듈 상세 설계</a:t>
            </a:r>
            <a:r>
              <a:rPr lang="en-US" altLang="ko-KR" b="1" dirty="0"/>
              <a:t>(</a:t>
            </a:r>
            <a:r>
              <a:rPr lang="ko-KR" altLang="en-US" b="1" dirty="0"/>
              <a:t>모바일</a:t>
            </a:r>
            <a:r>
              <a:rPr lang="en-US" altLang="ko-KR" b="1" dirty="0"/>
              <a:t>)</a:t>
            </a:r>
            <a:endParaRPr lang="ko-KR" altLang="en-US" sz="2400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895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28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64102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490345" y="381000"/>
            <a:ext cx="335724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+mn-ea"/>
              </a:rPr>
              <a:t>개발 환경 및 서버</a:t>
            </a:r>
            <a:endParaRPr lang="en-US" altLang="ko-KR" b="1" dirty="0">
              <a:latin typeface="+mn-ea"/>
            </a:endParaRPr>
          </a:p>
          <a:p>
            <a:endParaRPr lang="en-US" altLang="ko-KR" b="1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CPU : intel i5-4210m 2.60GHz</a:t>
            </a:r>
          </a:p>
          <a:p>
            <a:r>
              <a:rPr lang="en-US" altLang="ko-KR" dirty="0">
                <a:latin typeface="+mn-ea"/>
              </a:rPr>
              <a:t>RAM : 8GB</a:t>
            </a:r>
          </a:p>
          <a:p>
            <a:r>
              <a:rPr lang="en-US" altLang="ko-KR" dirty="0">
                <a:latin typeface="+mn-ea"/>
              </a:rPr>
              <a:t>OS : Linux Ubuntu</a:t>
            </a:r>
          </a:p>
          <a:p>
            <a:r>
              <a:rPr lang="en-US" altLang="ko-KR" dirty="0">
                <a:latin typeface="+mn-ea"/>
              </a:rPr>
              <a:t>Tool : Eclipse, vim, GitHub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410200" y="381000"/>
            <a:ext cx="567055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+mn-ea"/>
              </a:rPr>
              <a:t>보드</a:t>
            </a:r>
            <a:r>
              <a:rPr lang="en-US" altLang="ko-KR" b="1" dirty="0">
                <a:latin typeface="+mn-ea"/>
              </a:rPr>
              <a:t>(ODROID-XU4)</a:t>
            </a:r>
            <a:r>
              <a:rPr lang="ko-KR" altLang="en-US" b="1" dirty="0">
                <a:latin typeface="+mn-ea"/>
              </a:rPr>
              <a:t> 사양</a:t>
            </a:r>
            <a:endParaRPr lang="en-US" altLang="ko-KR" b="1" dirty="0">
              <a:latin typeface="+mn-ea"/>
            </a:endParaRPr>
          </a:p>
          <a:p>
            <a:endParaRPr lang="en-US" altLang="ko-KR" b="1" dirty="0">
              <a:latin typeface="+mn-ea"/>
            </a:endParaRPr>
          </a:p>
          <a:p>
            <a:r>
              <a:rPr lang="en-US" altLang="ko-KR" dirty="0" err="1">
                <a:latin typeface="+mn-ea"/>
              </a:rPr>
              <a:t>Cpu</a:t>
            </a:r>
            <a:r>
              <a:rPr lang="en-US" altLang="ko-KR" dirty="0">
                <a:latin typeface="+mn-ea"/>
              </a:rPr>
              <a:t> : Samsung Exynos5422 Cortex™-A15 2Ghz</a:t>
            </a:r>
          </a:p>
          <a:p>
            <a:r>
              <a:rPr lang="en-US" altLang="ko-KR" dirty="0">
                <a:latin typeface="+mn-ea"/>
              </a:rPr>
              <a:t>        and Cortex™-A7 Octa core CPUs</a:t>
            </a:r>
          </a:p>
          <a:p>
            <a:r>
              <a:rPr lang="en-US" altLang="ko-KR" dirty="0" err="1">
                <a:latin typeface="+mn-ea"/>
              </a:rPr>
              <a:t>Gpu</a:t>
            </a:r>
            <a:r>
              <a:rPr lang="en-US" altLang="ko-KR" dirty="0">
                <a:latin typeface="+mn-ea"/>
              </a:rPr>
              <a:t> : Mali-T628 MP6(OpenGL ES 3.0/2.0/1.1</a:t>
            </a:r>
            <a:br>
              <a:rPr lang="en-US" altLang="ko-KR" dirty="0">
                <a:latin typeface="+mn-ea"/>
              </a:rPr>
            </a:br>
            <a:r>
              <a:rPr lang="en-US" altLang="ko-KR" dirty="0">
                <a:latin typeface="+mn-ea"/>
              </a:rPr>
              <a:t>        and OpenCL 1.1 Full profile)</a:t>
            </a:r>
          </a:p>
          <a:p>
            <a:r>
              <a:rPr lang="en-US" altLang="ko-KR" dirty="0">
                <a:latin typeface="+mn-ea"/>
              </a:rPr>
              <a:t>Ram : 2Gbyte LPDDR3 RAM </a:t>
            </a:r>
            <a:r>
              <a:rPr lang="en-US" altLang="ko-KR" dirty="0" err="1">
                <a:latin typeface="+mn-ea"/>
              </a:rPr>
              <a:t>PoP</a:t>
            </a:r>
            <a:r>
              <a:rPr lang="en-US" altLang="ko-KR" dirty="0">
                <a:latin typeface="+mn-ea"/>
              </a:rPr>
              <a:t> stacked</a:t>
            </a:r>
          </a:p>
          <a:p>
            <a:r>
              <a:rPr lang="en-US" altLang="ko-KR" dirty="0">
                <a:latin typeface="+mn-ea"/>
              </a:rPr>
              <a:t>OS : Ubuntu </a:t>
            </a:r>
          </a:p>
          <a:p>
            <a:r>
              <a:rPr lang="en-US" altLang="ko-KR" dirty="0">
                <a:latin typeface="+mn-ea"/>
              </a:rPr>
              <a:t>Size : 82 x 58 x 22mm approx.(including cooling fan)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0513" y="3632835"/>
            <a:ext cx="3121248" cy="2703195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895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29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55098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/>
          <p:nvPr/>
        </p:nvSpPr>
        <p:spPr>
          <a:xfrm>
            <a:off x="3735549" y="830435"/>
            <a:ext cx="4720901" cy="769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126"/>
            <a:r>
              <a:rPr lang="ko-KR" altLang="en-US" sz="4399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지적사항 및 답변</a:t>
            </a:r>
            <a:endParaRPr lang="en-US" sz="4399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오각형 1"/>
          <p:cNvSpPr/>
          <p:nvPr/>
        </p:nvSpPr>
        <p:spPr>
          <a:xfrm>
            <a:off x="533402" y="2057400"/>
            <a:ext cx="5562598" cy="1422400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빨리 구현할 것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현재까지 기획한 데모 구현에 집중해서 다음 발표 시 기본기능 데모할 것</a:t>
            </a:r>
          </a:p>
        </p:txBody>
      </p:sp>
      <p:sp>
        <p:nvSpPr>
          <p:cNvPr id="3" name="갈매기형 수장 2"/>
          <p:cNvSpPr/>
          <p:nvPr/>
        </p:nvSpPr>
        <p:spPr>
          <a:xfrm>
            <a:off x="5715000" y="2057400"/>
            <a:ext cx="6248400" cy="1524000"/>
          </a:xfrm>
          <a:prstGeom prst="chevron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현재 </a:t>
            </a:r>
            <a:r>
              <a:rPr lang="en-US" altLang="ko-KR" dirty="0">
                <a:solidFill>
                  <a:schemeClr val="tx1"/>
                </a:solidFill>
              </a:rPr>
              <a:t>70% </a:t>
            </a:r>
            <a:r>
              <a:rPr lang="ko-KR" altLang="en-US" dirty="0">
                <a:solidFill>
                  <a:schemeClr val="tx1"/>
                </a:solidFill>
              </a:rPr>
              <a:t>진행 완료됨</a:t>
            </a:r>
            <a:r>
              <a:rPr lang="en-US" altLang="ko-KR" dirty="0">
                <a:solidFill>
                  <a:schemeClr val="tx1"/>
                </a:solidFill>
              </a:rPr>
              <a:t>(34p)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3" name="오각형 42"/>
          <p:cNvSpPr/>
          <p:nvPr/>
        </p:nvSpPr>
        <p:spPr>
          <a:xfrm>
            <a:off x="533401" y="3940550"/>
            <a:ext cx="5562598" cy="1422400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데모시나리오 안전하게 고민해 볼 것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안전한 데모 시나리오 만들 것</a:t>
            </a:r>
          </a:p>
        </p:txBody>
      </p:sp>
      <p:sp>
        <p:nvSpPr>
          <p:cNvPr id="44" name="갈매기형 수장 43"/>
          <p:cNvSpPr/>
          <p:nvPr/>
        </p:nvSpPr>
        <p:spPr>
          <a:xfrm>
            <a:off x="5715000" y="3940550"/>
            <a:ext cx="6248400" cy="1524000"/>
          </a:xfrm>
          <a:prstGeom prst="chevron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한적한 도로에서 </a:t>
            </a:r>
            <a:r>
              <a:rPr lang="ko-KR" altLang="en-US" dirty="0" err="1">
                <a:solidFill>
                  <a:schemeClr val="tx1"/>
                </a:solidFill>
              </a:rPr>
              <a:t>자차를</a:t>
            </a:r>
            <a:r>
              <a:rPr lang="ko-KR" altLang="en-US" dirty="0">
                <a:solidFill>
                  <a:schemeClr val="tx1"/>
                </a:solidFill>
              </a:rPr>
              <a:t> 이용해 시나리오별 상황을 연출</a:t>
            </a:r>
            <a:r>
              <a:rPr lang="en-US" altLang="ko-KR" dirty="0">
                <a:solidFill>
                  <a:schemeClr val="tx1"/>
                </a:solidFill>
              </a:rPr>
              <a:t>(33p)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895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0355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876800" y="533400"/>
            <a:ext cx="70104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+mn-ea"/>
              </a:rPr>
              <a:t>카메라</a:t>
            </a:r>
            <a:r>
              <a:rPr lang="en-US" altLang="ko-KR" b="1" dirty="0">
                <a:latin typeface="+mn-ea"/>
              </a:rPr>
              <a:t>(ODROID USB-CAM 720P)</a:t>
            </a:r>
            <a:r>
              <a:rPr lang="ko-KR" altLang="en-US" b="1" dirty="0">
                <a:latin typeface="+mn-ea"/>
              </a:rPr>
              <a:t> 사양</a:t>
            </a:r>
            <a:endParaRPr lang="en-US" altLang="ko-KR" b="1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Real 720P HD resolution, 16:9 wide screen output</a:t>
            </a:r>
          </a:p>
          <a:p>
            <a:r>
              <a:rPr lang="en-US" altLang="ko-KR" dirty="0">
                <a:latin typeface="+mn-ea"/>
              </a:rPr>
              <a:t>USB2.0 High-speed and plug-n-play interface (UVC)</a:t>
            </a:r>
          </a:p>
          <a:p>
            <a:r>
              <a:rPr lang="en-US" altLang="ko-KR" dirty="0">
                <a:latin typeface="+mn-ea"/>
              </a:rPr>
              <a:t>UP to 30fps</a:t>
            </a:r>
          </a:p>
          <a:p>
            <a:r>
              <a:rPr lang="en-US" altLang="ko-KR" dirty="0">
                <a:latin typeface="+mn-ea"/>
              </a:rPr>
              <a:t>DC 5V/150mA</a:t>
            </a:r>
          </a:p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533400"/>
            <a:ext cx="2956560" cy="2463800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895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30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876800" y="3594608"/>
            <a:ext cx="63246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ODROID-VU7 Plus: 7inch 1024 x 600 HDMI display with Multi-touch</a:t>
            </a:r>
          </a:p>
          <a:p>
            <a:r>
              <a:rPr lang="en-US" altLang="ko-KR" dirty="0"/>
              <a:t>- 7-inch TFT-LCD</a:t>
            </a:r>
            <a:br>
              <a:rPr lang="en-US" altLang="ko-KR" dirty="0"/>
            </a:br>
            <a:r>
              <a:rPr lang="en-US" altLang="ko-KR" dirty="0"/>
              <a:t>- Screen Resolution: 1024 x 600 pixels </a:t>
            </a:r>
            <a:br>
              <a:rPr lang="en-US" altLang="ko-KR" dirty="0"/>
            </a:br>
            <a:r>
              <a:rPr lang="en-US" altLang="ko-KR" dirty="0"/>
              <a:t>- 5 finger capacitive touch input (USB ID 16B4:0705)</a:t>
            </a:r>
            <a:br>
              <a:rPr lang="en-US" altLang="ko-KR" dirty="0"/>
            </a:b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3112115"/>
            <a:ext cx="4191000" cy="3160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1919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680845" y="414020"/>
            <a:ext cx="1643380" cy="461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sz="2400" dirty="0">
                <a:latin typeface="+mj-ea"/>
                <a:ea typeface="+mj-ea"/>
              </a:rPr>
              <a:t>GitHub</a:t>
            </a:r>
            <a:endParaRPr lang="ko-KR" altLang="en-US" sz="2400" dirty="0">
              <a:latin typeface="+mj-ea"/>
              <a:ea typeface="+mj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913255" y="4906010"/>
            <a:ext cx="7959090" cy="33845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0" cap="none" dirty="0">
                <a:latin typeface="맑은 고딕" charset="0"/>
                <a:ea typeface="맑은 고딕" charset="0"/>
              </a:rPr>
              <a:t>주소 : https://github.com/gemini1024/PSCAC</a:t>
            </a:r>
            <a:endParaRPr lang="ko-KR" altLang="en-US" sz="1600" b="0" cap="none" dirty="0">
              <a:latin typeface="맑은 고딕" charset="0"/>
              <a:ea typeface="맑은 고딕" charset="0"/>
            </a:endParaRP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9186089"/>
              </p:ext>
            </p:extLst>
          </p:nvPr>
        </p:nvGraphicFramePr>
        <p:xfrm>
          <a:off x="1828483" y="5407080"/>
          <a:ext cx="8127999" cy="74168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266105434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005158273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2358437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임현창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정재천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최지훈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26679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+mn-ea"/>
                          <a:ea typeface="+mn-ea"/>
                        </a:rPr>
                        <a:t>ihc93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+mn-ea"/>
                          <a:ea typeface="+mn-ea"/>
                        </a:rPr>
                        <a:t>jjc100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+mn-ea"/>
                          <a:ea typeface="+mn-ea"/>
                        </a:rPr>
                        <a:t>gemini1024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6801798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5252" y="875665"/>
            <a:ext cx="8059262" cy="4030345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895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31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19163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143000" y="585541"/>
            <a:ext cx="9906000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n-ea"/>
              </a:rPr>
              <a:t>Target(Infrastructure’s device)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</a:rPr>
              <a:t>타겟</a:t>
            </a:r>
            <a:r>
              <a:rPr lang="en-US" altLang="ko-KR" dirty="0">
                <a:latin typeface="+mn-ea"/>
              </a:rPr>
              <a:t>(Odroid-XU4)</a:t>
            </a:r>
            <a:r>
              <a:rPr lang="ko-KR" altLang="en-US" dirty="0">
                <a:latin typeface="+mn-ea"/>
              </a:rPr>
              <a:t>에</a:t>
            </a:r>
            <a:r>
              <a:rPr lang="ko-KR" altLang="en-US" b="1" dirty="0">
                <a:latin typeface="+mn-ea"/>
              </a:rPr>
              <a:t> </a:t>
            </a:r>
            <a:r>
              <a:rPr lang="en-US" altLang="ko-KR" b="1" dirty="0">
                <a:latin typeface="+mn-ea"/>
              </a:rPr>
              <a:t>Ubuntu 14.04.1</a:t>
            </a:r>
            <a:r>
              <a:rPr lang="ko-KR" altLang="en-US" dirty="0">
                <a:latin typeface="+mn-ea"/>
              </a:rPr>
              <a:t> 설치</a:t>
            </a:r>
            <a:endParaRPr lang="en-US" altLang="ko-KR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+mn-ea"/>
              </a:rPr>
              <a:t>Linux</a:t>
            </a:r>
            <a:r>
              <a:rPr lang="ko-KR" altLang="en-US" dirty="0">
                <a:latin typeface="+mn-ea"/>
              </a:rPr>
              <a:t>용 </a:t>
            </a:r>
            <a:r>
              <a:rPr lang="en-US" altLang="ko-KR" dirty="0" err="1">
                <a:latin typeface="+mn-ea"/>
              </a:rPr>
              <a:t>gcc</a:t>
            </a:r>
            <a:r>
              <a:rPr lang="en-US" altLang="ko-KR" dirty="0">
                <a:latin typeface="+mn-ea"/>
              </a:rPr>
              <a:t>(v4.6) </a:t>
            </a:r>
            <a:r>
              <a:rPr lang="ko-KR" altLang="en-US" dirty="0">
                <a:latin typeface="+mn-ea"/>
              </a:rPr>
              <a:t>컴파일러를 이용하여 컴파일</a:t>
            </a:r>
            <a:endParaRPr lang="en-US" altLang="ko-KR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+mn-ea"/>
              </a:rPr>
              <a:t>‘</a:t>
            </a:r>
            <a:r>
              <a:rPr lang="ko-KR" altLang="en-US" dirty="0">
                <a:latin typeface="+mn-ea"/>
              </a:rPr>
              <a:t>사람인식 및 차량인식 기능</a:t>
            </a:r>
            <a:r>
              <a:rPr lang="en-US" altLang="ko-KR" dirty="0">
                <a:latin typeface="+mn-ea"/>
              </a:rPr>
              <a:t>’</a:t>
            </a:r>
            <a:r>
              <a:rPr lang="ko-KR" altLang="en-US" dirty="0">
                <a:latin typeface="+mn-ea"/>
              </a:rPr>
              <a:t>은 </a:t>
            </a:r>
            <a:r>
              <a:rPr lang="en-US" altLang="ko-KR" dirty="0" err="1">
                <a:latin typeface="+mn-ea"/>
              </a:rPr>
              <a:t>OpenCV</a:t>
            </a:r>
            <a:r>
              <a:rPr lang="en-US" altLang="ko-KR" dirty="0">
                <a:latin typeface="+mn-ea"/>
              </a:rPr>
              <a:t>(v3.1)</a:t>
            </a:r>
            <a:r>
              <a:rPr lang="ko-KR" altLang="en-US" dirty="0">
                <a:latin typeface="+mn-ea"/>
              </a:rPr>
              <a:t>를 이용하여 구현</a:t>
            </a:r>
            <a:endParaRPr lang="en-US" altLang="ko-KR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+mn-ea"/>
              </a:rPr>
              <a:t>C++</a:t>
            </a:r>
            <a:r>
              <a:rPr lang="ko-KR" altLang="en-US" dirty="0">
                <a:latin typeface="+mn-ea"/>
              </a:rPr>
              <a:t>언어를 이용하여 경보상황 판단과 서버로 도로 상황을 전송하는 프로그램개발</a:t>
            </a:r>
            <a:endParaRPr lang="en-US" altLang="ko-KR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</a:rPr>
              <a:t>전광판을 제어해서 위험상황 경보</a:t>
            </a:r>
            <a:endParaRPr lang="en-US" altLang="ko-KR" dirty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Server(push notification server)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+mn-ea"/>
              </a:rPr>
              <a:t>MySQL</a:t>
            </a:r>
            <a:r>
              <a:rPr lang="ko-KR" altLang="en-US" dirty="0">
                <a:latin typeface="+mn-ea"/>
              </a:rPr>
              <a:t>을 이용한 </a:t>
            </a:r>
            <a:r>
              <a:rPr lang="en-US" altLang="ko-KR" dirty="0">
                <a:latin typeface="+mn-ea"/>
              </a:rPr>
              <a:t>Target</a:t>
            </a:r>
            <a:r>
              <a:rPr lang="ko-KR" altLang="en-US" dirty="0">
                <a:latin typeface="+mn-ea"/>
              </a:rPr>
              <a:t>들의 위치정보 관리</a:t>
            </a:r>
            <a:endParaRPr lang="en-US" altLang="ko-KR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+mn-ea"/>
              </a:rPr>
              <a:t>FCM(Firebase Cloud Messaging)</a:t>
            </a:r>
            <a:r>
              <a:rPr lang="ko-KR" altLang="en-US" dirty="0">
                <a:latin typeface="+mn-ea"/>
              </a:rPr>
              <a:t>을 이용한 </a:t>
            </a:r>
            <a:r>
              <a:rPr lang="en-US" altLang="ko-KR" dirty="0">
                <a:latin typeface="+mn-ea"/>
              </a:rPr>
              <a:t>push </a:t>
            </a:r>
            <a:r>
              <a:rPr lang="ko-KR" altLang="en-US" dirty="0">
                <a:latin typeface="+mn-ea"/>
              </a:rPr>
              <a:t>알림</a:t>
            </a:r>
            <a:endParaRPr lang="en-US" altLang="ko-KR" dirty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Mobile(Vehicle(driver))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+mn-ea"/>
              </a:rPr>
              <a:t>Android 4.0.4. </a:t>
            </a:r>
            <a:r>
              <a:rPr lang="ko-KR" altLang="en-US" dirty="0">
                <a:latin typeface="+mn-ea"/>
              </a:rPr>
              <a:t>이상 버전을 대상으로 개발</a:t>
            </a:r>
            <a:r>
              <a:rPr lang="en-US" altLang="ko-KR" dirty="0">
                <a:latin typeface="+mn-ea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</a:rPr>
              <a:t>서버로부터 수신된 정보를 이용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휴대폰의 </a:t>
            </a:r>
            <a:r>
              <a:rPr lang="en-US" altLang="ko-KR" dirty="0">
                <a:latin typeface="+mn-ea"/>
              </a:rPr>
              <a:t>GPS</a:t>
            </a:r>
            <a:r>
              <a:rPr lang="ko-KR" altLang="en-US" dirty="0">
                <a:latin typeface="+mn-ea"/>
              </a:rPr>
              <a:t>를 이용하여 주변 위험 상황을 운전자에게 알림</a:t>
            </a:r>
            <a:endParaRPr lang="en-US" altLang="ko-KR" dirty="0">
              <a:latin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43000" y="143541"/>
            <a:ext cx="160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개발 방법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895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32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31143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524000" y="304800"/>
            <a:ext cx="88728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데모환경설계</a:t>
            </a:r>
            <a:endParaRPr lang="en-US" altLang="ko-KR" b="1" dirty="0"/>
          </a:p>
        </p:txBody>
      </p:sp>
      <p:grpSp>
        <p:nvGrpSpPr>
          <p:cNvPr id="5" name="그룹 4"/>
          <p:cNvGrpSpPr/>
          <p:nvPr/>
        </p:nvGrpSpPr>
        <p:grpSpPr>
          <a:xfrm>
            <a:off x="644527" y="1587716"/>
            <a:ext cx="2427911" cy="1930640"/>
            <a:chOff x="435568" y="1460726"/>
            <a:chExt cx="3455215" cy="3064058"/>
          </a:xfrm>
        </p:grpSpPr>
        <p:pic>
          <p:nvPicPr>
            <p:cNvPr id="1028" name="Picture 4" descr="모니터에 대한 이미지 검색결과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568" y="1460726"/>
              <a:ext cx="3455215" cy="30640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6" r="-1927"/>
            <a:stretch/>
          </p:blipFill>
          <p:spPr>
            <a:xfrm>
              <a:off x="565846" y="1616160"/>
              <a:ext cx="3291805" cy="1818588"/>
            </a:xfrm>
            <a:prstGeom prst="rect">
              <a:avLst/>
            </a:prstGeom>
          </p:spPr>
        </p:pic>
      </p:grpSp>
      <p:grpSp>
        <p:nvGrpSpPr>
          <p:cNvPr id="20" name="그룹 19"/>
          <p:cNvGrpSpPr/>
          <p:nvPr/>
        </p:nvGrpSpPr>
        <p:grpSpPr>
          <a:xfrm>
            <a:off x="8295820" y="1402942"/>
            <a:ext cx="1295400" cy="2039984"/>
            <a:chOff x="7311571" y="1010451"/>
            <a:chExt cx="1963401" cy="3801035"/>
          </a:xfrm>
        </p:grpSpPr>
        <p:pic>
          <p:nvPicPr>
            <p:cNvPr id="23" name="Picture 2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11571" y="1010451"/>
              <a:ext cx="1963401" cy="38010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67601" y="1429547"/>
              <a:ext cx="1676400" cy="2609053"/>
            </a:xfrm>
            <a:prstGeom prst="rect">
              <a:avLst/>
            </a:prstGeom>
          </p:spPr>
        </p:pic>
      </p:grpSp>
      <p:sp>
        <p:nvSpPr>
          <p:cNvPr id="21" name="TextBox 20"/>
          <p:cNvSpPr txBox="1"/>
          <p:nvPr/>
        </p:nvSpPr>
        <p:spPr>
          <a:xfrm>
            <a:off x="426498" y="3789398"/>
            <a:ext cx="30025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강의실 </a:t>
            </a:r>
            <a:r>
              <a:rPr lang="en-US" altLang="ko-KR" sz="1600" dirty="0"/>
              <a:t>PC(</a:t>
            </a:r>
            <a:r>
              <a:rPr lang="ko-KR" altLang="en-US" sz="1600" dirty="0"/>
              <a:t>영상 처리하는 화면</a:t>
            </a:r>
            <a:r>
              <a:rPr lang="en-US" altLang="ko-KR" sz="1600" dirty="0"/>
              <a:t>)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848600" y="3751654"/>
            <a:ext cx="3276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팀원 핸드폰</a:t>
            </a:r>
            <a:r>
              <a:rPr lang="en-US" altLang="ko-KR" sz="1600" dirty="0"/>
              <a:t>(</a:t>
            </a:r>
            <a:r>
              <a:rPr lang="ko-KR" altLang="en-US" sz="1600" dirty="0"/>
              <a:t>메시지 수신 화면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sp>
        <p:nvSpPr>
          <p:cNvPr id="26" name="슬라이드 번호 개체 틀 2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895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33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4191000" y="1510338"/>
            <a:ext cx="2420575" cy="1825192"/>
            <a:chOff x="3276600" y="1512143"/>
            <a:chExt cx="2420575" cy="1825192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276600" y="1512143"/>
              <a:ext cx="2420575" cy="1825192"/>
            </a:xfrm>
            <a:prstGeom prst="rect">
              <a:avLst/>
            </a:prstGeom>
          </p:spPr>
        </p:pic>
        <p:sp>
          <p:nvSpPr>
            <p:cNvPr id="7" name="직사각형 6"/>
            <p:cNvSpPr/>
            <p:nvPr/>
          </p:nvSpPr>
          <p:spPr bwMode="auto">
            <a:xfrm>
              <a:off x="3423465" y="1637228"/>
              <a:ext cx="1223505" cy="785706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1500" b="0" i="0" u="none" strike="noStrike" cap="none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보행자가 도로에 있음</a:t>
              </a: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4108035" y="3740752"/>
            <a:ext cx="2906670" cy="338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디스플레이</a:t>
            </a:r>
            <a:r>
              <a:rPr lang="en-US" altLang="ko-KR" sz="1600" dirty="0"/>
              <a:t>(</a:t>
            </a:r>
            <a:r>
              <a:rPr lang="ko-KR" altLang="en-US" sz="1600" dirty="0"/>
              <a:t>전광판 경고화면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sp>
        <p:nvSpPr>
          <p:cNvPr id="3" name="TextBox 2"/>
          <p:cNvSpPr txBox="1"/>
          <p:nvPr/>
        </p:nvSpPr>
        <p:spPr>
          <a:xfrm>
            <a:off x="1524000" y="4621488"/>
            <a:ext cx="825097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촬영 영상</a:t>
            </a:r>
            <a:r>
              <a:rPr lang="en-US" altLang="ko-KR" dirty="0"/>
              <a:t>&gt;</a:t>
            </a:r>
          </a:p>
          <a:p>
            <a:r>
              <a:rPr lang="ko-KR" altLang="en-US" dirty="0"/>
              <a:t>촬영장소 </a:t>
            </a:r>
            <a:r>
              <a:rPr lang="en-US" altLang="ko-KR" dirty="0"/>
              <a:t>: </a:t>
            </a:r>
            <a:r>
              <a:rPr lang="ko-KR" altLang="en-US" dirty="0"/>
              <a:t>한국산업기술대학 교내 도로</a:t>
            </a:r>
            <a:endParaRPr lang="en-US" altLang="ko-KR" dirty="0"/>
          </a:p>
          <a:p>
            <a:r>
              <a:rPr lang="ko-KR" altLang="en-US" dirty="0"/>
              <a:t>촬영시간 </a:t>
            </a:r>
            <a:r>
              <a:rPr lang="en-US" altLang="ko-KR" dirty="0"/>
              <a:t>: </a:t>
            </a:r>
            <a:r>
              <a:rPr lang="ko-KR" altLang="en-US" dirty="0"/>
              <a:t>사람이 적은 한적한 주말</a:t>
            </a:r>
            <a:endParaRPr lang="en-US" altLang="ko-KR" dirty="0"/>
          </a:p>
          <a:p>
            <a:r>
              <a:rPr lang="ko-KR" altLang="en-US" dirty="0"/>
              <a:t>촬영방법 </a:t>
            </a:r>
            <a:r>
              <a:rPr lang="en-US" altLang="ko-KR" dirty="0"/>
              <a:t>: </a:t>
            </a:r>
            <a:r>
              <a:rPr lang="ko-KR" altLang="en-US" dirty="0"/>
              <a:t>차량을 대여해서 시나리오 상황을 안전하게 연출</a:t>
            </a:r>
            <a:endParaRPr lang="en-US" altLang="ko-KR" dirty="0"/>
          </a:p>
        </p:txBody>
      </p:sp>
      <p:cxnSp>
        <p:nvCxnSpPr>
          <p:cNvPr id="10" name="연결선: 꺾임 9"/>
          <p:cNvCxnSpPr>
            <a:stCxn id="1028" idx="1"/>
            <a:endCxn id="3" idx="1"/>
          </p:cNvCxnSpPr>
          <p:nvPr/>
        </p:nvCxnSpPr>
        <p:spPr bwMode="auto">
          <a:xfrm rot="10800000" flipH="1" flipV="1">
            <a:off x="644526" y="2553036"/>
            <a:ext cx="879473" cy="2853282"/>
          </a:xfrm>
          <a:prstGeom prst="bentConnector3">
            <a:avLst>
              <a:gd name="adj1" fmla="val -39409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0517852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Box 50"/>
          <p:cNvSpPr txBox="1"/>
          <p:nvPr/>
        </p:nvSpPr>
        <p:spPr>
          <a:xfrm>
            <a:off x="1511954" y="446622"/>
            <a:ext cx="3407410" cy="461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현재 진행 상황</a:t>
            </a:r>
            <a:endParaRPr lang="ko-KR" altLang="en-US" sz="24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895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34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8347074"/>
              </p:ext>
            </p:extLst>
          </p:nvPr>
        </p:nvGraphicFramePr>
        <p:xfrm>
          <a:off x="685800" y="2063428"/>
          <a:ext cx="11245480" cy="4113852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872880">
                  <a:extLst>
                    <a:ext uri="{9D8B030D-6E8A-4147-A177-3AD203B41FA5}">
                      <a16:colId xmlns:a16="http://schemas.microsoft.com/office/drawing/2014/main" val="4042689874"/>
                    </a:ext>
                  </a:extLst>
                </a:gridCol>
                <a:gridCol w="2362200">
                  <a:extLst>
                    <a:ext uri="{9D8B030D-6E8A-4147-A177-3AD203B41FA5}">
                      <a16:colId xmlns:a16="http://schemas.microsoft.com/office/drawing/2014/main" val="3826713216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601502158"/>
                    </a:ext>
                  </a:extLst>
                </a:gridCol>
                <a:gridCol w="5486400">
                  <a:extLst>
                    <a:ext uri="{9D8B030D-6E8A-4147-A177-3AD203B41FA5}">
                      <a16:colId xmlns:a16="http://schemas.microsoft.com/office/drawing/2014/main" val="4096651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구분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모듈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진행도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진행상황 및 고려사항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0808830"/>
                  </a:ext>
                </a:extLst>
              </a:tr>
              <a:tr h="370840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오드로이드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도로 촬영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/>
                        <a:t>100 %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/>
                        <a:t>카메라를 이용한 촬영 완성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826802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사람 및 차량 탐지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/>
                        <a:t>90 %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 err="1"/>
                        <a:t>오인식</a:t>
                      </a:r>
                      <a:r>
                        <a:rPr lang="ko-KR" altLang="en-US" baseline="0" dirty="0" err="1"/>
                        <a:t>률</a:t>
                      </a:r>
                      <a:r>
                        <a:rPr lang="ko-KR" altLang="en-US" baseline="0" dirty="0"/>
                        <a:t> 줄이고 성능 개선 등 안정화 진행 중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515910"/>
                  </a:ext>
                </a:extLst>
              </a:tr>
              <a:tr h="40545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위험 상황 판단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/>
                        <a:t>20 %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/>
                        <a:t>차도 판단 및 좌표를 이용한 상황 판단 구현 중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555609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위험 상황 전달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/>
                        <a:t>50 %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/>
                        <a:t>클라우드 서버와 통신</a:t>
                      </a:r>
                      <a:r>
                        <a:rPr lang="ko-KR" altLang="en-US" baseline="0" dirty="0"/>
                        <a:t> 구현 중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4273754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서버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통신 모듈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/>
                        <a:t>50 %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/>
                        <a:t>수신 측 완료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송신 미완료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30627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데이터 관리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/>
                        <a:t>100 %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DB</a:t>
                      </a:r>
                      <a:r>
                        <a:rPr lang="ko-KR" altLang="en-US" dirty="0"/>
                        <a:t>구축 완료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9805648"/>
                  </a:ext>
                </a:extLst>
              </a:tr>
              <a:tr h="370840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모바일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경보 알림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/>
                        <a:t>80</a:t>
                      </a:r>
                      <a:r>
                        <a:rPr lang="en-US" altLang="ko-KR" baseline="0" dirty="0"/>
                        <a:t> %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/>
                        <a:t>위치정보 모듈과 통합 진행 중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060285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구글 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/>
                        <a:t>50 %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/>
                        <a:t>보드</a:t>
                      </a:r>
                      <a:r>
                        <a:rPr lang="en-US" altLang="ko-KR" dirty="0"/>
                        <a:t>,</a:t>
                      </a:r>
                      <a:r>
                        <a:rPr lang="ko-KR" altLang="en-US" dirty="0"/>
                        <a:t>모바일 위치 마커 표시기능 구현 중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180003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푸시알림</a:t>
                      </a:r>
                      <a:r>
                        <a:rPr lang="ko-KR" altLang="en-US" dirty="0"/>
                        <a:t> 통신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/>
                        <a:t>100 %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FCM</a:t>
                      </a:r>
                      <a:r>
                        <a:rPr lang="ko-KR" altLang="en-US" dirty="0"/>
                        <a:t>서버로 부터 데이터 수신 완료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341934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위치정보 모듈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/>
                        <a:t>100 %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/>
                        <a:t>디바이스 좌표 받아오는 기능 구현 완료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5695307"/>
                  </a:ext>
                </a:extLst>
              </a:tr>
            </a:tbl>
          </a:graphicData>
        </a:graphic>
      </p:graphicFrame>
      <p:graphicFrame>
        <p:nvGraphicFramePr>
          <p:cNvPr id="12" name="차트 11"/>
          <p:cNvGraphicFramePr/>
          <p:nvPr>
            <p:extLst>
              <p:ext uri="{D42A27DB-BD31-4B8C-83A1-F6EECF244321}">
                <p14:modId xmlns:p14="http://schemas.microsoft.com/office/powerpoint/2010/main" val="319197843"/>
              </p:ext>
            </p:extLst>
          </p:nvPr>
        </p:nvGraphicFramePr>
        <p:xfrm>
          <a:off x="3733800" y="519382"/>
          <a:ext cx="6197600" cy="161680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2261129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5595377"/>
              </p:ext>
            </p:extLst>
          </p:nvPr>
        </p:nvGraphicFramePr>
        <p:xfrm>
          <a:off x="1752600" y="575329"/>
          <a:ext cx="8128000" cy="1645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87703064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2609244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22573001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271400758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임현창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정재천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최지훈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88393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자료수집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Android</a:t>
                      </a:r>
                      <a:r>
                        <a:rPr lang="ko-KR" altLang="en-US" sz="1200" baseline="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200" baseline="0" dirty="0">
                          <a:latin typeface="+mn-ea"/>
                          <a:ea typeface="+mn-ea"/>
                        </a:rPr>
                        <a:t>&amp; GPS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FCM &amp; GitHub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>
                          <a:latin typeface="+mn-ea"/>
                          <a:ea typeface="+mn-ea"/>
                        </a:rPr>
                        <a:t>OpenCV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  <a:p>
                      <a:pPr latinLnBrk="1"/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8327485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구현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운전자</a:t>
                      </a:r>
                      <a:r>
                        <a:rPr lang="ko-KR" altLang="en-US" sz="1200" baseline="0" dirty="0">
                          <a:latin typeface="+mn-ea"/>
                          <a:ea typeface="+mn-ea"/>
                        </a:rPr>
                        <a:t> 휴대폰에서 현재 위치를 파악하고 경보상황을 전달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FCM</a:t>
                      </a:r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을 이용한</a:t>
                      </a:r>
                      <a:r>
                        <a:rPr lang="ko-KR" altLang="en-US" sz="1200" baseline="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200" baseline="0" dirty="0">
                          <a:latin typeface="+mn-ea"/>
                          <a:ea typeface="+mn-ea"/>
                        </a:rPr>
                        <a:t>push server</a:t>
                      </a:r>
                      <a:r>
                        <a:rPr lang="ko-KR" altLang="en-US" sz="1200" baseline="0" dirty="0">
                          <a:latin typeface="+mn-ea"/>
                          <a:ea typeface="+mn-ea"/>
                        </a:rPr>
                        <a:t>구현과 프로젝트 버전 관리</a:t>
                      </a:r>
                      <a:endParaRPr lang="en-US" altLang="ko-KR" sz="1200" baseline="0" dirty="0">
                        <a:latin typeface="+mn-ea"/>
                        <a:ea typeface="+mn-ea"/>
                      </a:endParaRPr>
                    </a:p>
                    <a:p>
                      <a:pPr latinLnBrk="1"/>
                      <a:endParaRPr lang="en-US" altLang="ko-KR" sz="12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>
                          <a:latin typeface="+mn-ea"/>
                          <a:ea typeface="+mn-ea"/>
                        </a:rPr>
                        <a:t>Odroid</a:t>
                      </a:r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를 이용하여 보행자 및 차량 인식 후 경보 상황 판단 기능 구현</a:t>
                      </a:r>
                      <a:endParaRPr lang="en-US" altLang="ko-KR" sz="1200" dirty="0">
                        <a:latin typeface="+mn-ea"/>
                        <a:ea typeface="+mn-ea"/>
                      </a:endParaRPr>
                    </a:p>
                    <a:p>
                      <a:pPr latinLnBrk="1"/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663109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1844234" y="212365"/>
            <a:ext cx="34899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업무분담</a:t>
            </a:r>
            <a:endParaRPr lang="en-US" altLang="ko-KR" b="1" dirty="0"/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2948350"/>
              </p:ext>
            </p:extLst>
          </p:nvPr>
        </p:nvGraphicFramePr>
        <p:xfrm>
          <a:off x="1737862" y="2741386"/>
          <a:ext cx="8127990" cy="37444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5690">
                  <a:extLst>
                    <a:ext uri="{9D8B030D-6E8A-4147-A177-3AD203B41FA5}">
                      <a16:colId xmlns:a16="http://schemas.microsoft.com/office/drawing/2014/main" val="2940324495"/>
                    </a:ext>
                  </a:extLst>
                </a:gridCol>
                <a:gridCol w="625230">
                  <a:extLst>
                    <a:ext uri="{9D8B030D-6E8A-4147-A177-3AD203B41FA5}">
                      <a16:colId xmlns:a16="http://schemas.microsoft.com/office/drawing/2014/main" val="1027708111"/>
                    </a:ext>
                  </a:extLst>
                </a:gridCol>
                <a:gridCol w="625230">
                  <a:extLst>
                    <a:ext uri="{9D8B030D-6E8A-4147-A177-3AD203B41FA5}">
                      <a16:colId xmlns:a16="http://schemas.microsoft.com/office/drawing/2014/main" val="1132056536"/>
                    </a:ext>
                  </a:extLst>
                </a:gridCol>
                <a:gridCol w="625230">
                  <a:extLst>
                    <a:ext uri="{9D8B030D-6E8A-4147-A177-3AD203B41FA5}">
                      <a16:colId xmlns:a16="http://schemas.microsoft.com/office/drawing/2014/main" val="3829635018"/>
                    </a:ext>
                  </a:extLst>
                </a:gridCol>
                <a:gridCol w="625230">
                  <a:extLst>
                    <a:ext uri="{9D8B030D-6E8A-4147-A177-3AD203B41FA5}">
                      <a16:colId xmlns:a16="http://schemas.microsoft.com/office/drawing/2014/main" val="2831435862"/>
                    </a:ext>
                  </a:extLst>
                </a:gridCol>
                <a:gridCol w="625230">
                  <a:extLst>
                    <a:ext uri="{9D8B030D-6E8A-4147-A177-3AD203B41FA5}">
                      <a16:colId xmlns:a16="http://schemas.microsoft.com/office/drawing/2014/main" val="2597798436"/>
                    </a:ext>
                  </a:extLst>
                </a:gridCol>
                <a:gridCol w="625230">
                  <a:extLst>
                    <a:ext uri="{9D8B030D-6E8A-4147-A177-3AD203B41FA5}">
                      <a16:colId xmlns:a16="http://schemas.microsoft.com/office/drawing/2014/main" val="3480195827"/>
                    </a:ext>
                  </a:extLst>
                </a:gridCol>
                <a:gridCol w="625230">
                  <a:extLst>
                    <a:ext uri="{9D8B030D-6E8A-4147-A177-3AD203B41FA5}">
                      <a16:colId xmlns:a16="http://schemas.microsoft.com/office/drawing/2014/main" val="1513012565"/>
                    </a:ext>
                  </a:extLst>
                </a:gridCol>
                <a:gridCol w="625230">
                  <a:extLst>
                    <a:ext uri="{9D8B030D-6E8A-4147-A177-3AD203B41FA5}">
                      <a16:colId xmlns:a16="http://schemas.microsoft.com/office/drawing/2014/main" val="52159727"/>
                    </a:ext>
                  </a:extLst>
                </a:gridCol>
                <a:gridCol w="625230">
                  <a:extLst>
                    <a:ext uri="{9D8B030D-6E8A-4147-A177-3AD203B41FA5}">
                      <a16:colId xmlns:a16="http://schemas.microsoft.com/office/drawing/2014/main" val="3853046017"/>
                    </a:ext>
                  </a:extLst>
                </a:gridCol>
                <a:gridCol w="625230">
                  <a:extLst>
                    <a:ext uri="{9D8B030D-6E8A-4147-A177-3AD203B41FA5}">
                      <a16:colId xmlns:a16="http://schemas.microsoft.com/office/drawing/2014/main" val="119305560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+mn-ea"/>
                          <a:ea typeface="+mn-ea"/>
                        </a:rPr>
                        <a:t>12</a:t>
                      </a:r>
                      <a:r>
                        <a:rPr lang="ko-KR" altLang="en-US" dirty="0">
                          <a:latin typeface="+mn-ea"/>
                          <a:ea typeface="+mn-ea"/>
                        </a:rPr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dirty="0">
                          <a:latin typeface="+mn-ea"/>
                          <a:ea typeface="+mn-ea"/>
                        </a:rPr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dirty="0">
                          <a:latin typeface="+mn-ea"/>
                          <a:ea typeface="+mn-ea"/>
                        </a:rPr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dirty="0">
                          <a:latin typeface="+mn-ea"/>
                          <a:ea typeface="+mn-ea"/>
                        </a:rPr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+mn-ea"/>
                          <a:ea typeface="+mn-ea"/>
                        </a:rPr>
                        <a:t>4</a:t>
                      </a:r>
                      <a:r>
                        <a:rPr lang="ko-KR" altLang="en-US" dirty="0">
                          <a:latin typeface="+mn-ea"/>
                          <a:ea typeface="+mn-ea"/>
                        </a:rPr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+mn-ea"/>
                          <a:ea typeface="+mn-ea"/>
                        </a:rPr>
                        <a:t>5</a:t>
                      </a:r>
                      <a:r>
                        <a:rPr lang="ko-KR" altLang="en-US" dirty="0">
                          <a:latin typeface="+mn-ea"/>
                          <a:ea typeface="+mn-ea"/>
                        </a:rPr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+mn-ea"/>
                          <a:ea typeface="+mn-ea"/>
                        </a:rPr>
                        <a:t>6</a:t>
                      </a:r>
                      <a:r>
                        <a:rPr lang="ko-KR" altLang="en-US" dirty="0">
                          <a:latin typeface="+mn-ea"/>
                          <a:ea typeface="+mn-ea"/>
                        </a:rPr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+mn-ea"/>
                          <a:ea typeface="+mn-ea"/>
                        </a:rPr>
                        <a:t>7</a:t>
                      </a:r>
                      <a:r>
                        <a:rPr lang="ko-KR" altLang="en-US" dirty="0">
                          <a:latin typeface="+mn-ea"/>
                          <a:ea typeface="+mn-ea"/>
                        </a:rPr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+mn-ea"/>
                          <a:ea typeface="+mn-ea"/>
                        </a:rPr>
                        <a:t>8</a:t>
                      </a:r>
                      <a:r>
                        <a:rPr lang="ko-KR" altLang="en-US" dirty="0">
                          <a:latin typeface="+mn-ea"/>
                          <a:ea typeface="+mn-ea"/>
                        </a:rPr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+mn-ea"/>
                          <a:ea typeface="+mn-ea"/>
                        </a:rPr>
                        <a:t>9</a:t>
                      </a:r>
                      <a:r>
                        <a:rPr lang="ko-KR" altLang="en-US" dirty="0">
                          <a:latin typeface="+mn-ea"/>
                          <a:ea typeface="+mn-ea"/>
                        </a:rPr>
                        <a:t>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969899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>
                          <a:latin typeface="+mn-ea"/>
                          <a:ea typeface="+mn-ea"/>
                        </a:rPr>
                        <a:t>사전조사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19833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>
                          <a:latin typeface="+mn-ea"/>
                          <a:ea typeface="+mn-ea"/>
                        </a:rPr>
                        <a:t>자료수집 및 분석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1196798"/>
                  </a:ext>
                </a:extLst>
              </a:tr>
              <a:tr h="58978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>
                          <a:latin typeface="+mn-ea"/>
                          <a:ea typeface="+mn-ea"/>
                        </a:rPr>
                        <a:t>보행자 </a:t>
                      </a:r>
                      <a:r>
                        <a:rPr lang="en-US" altLang="ko-KR" sz="1300" dirty="0">
                          <a:latin typeface="+mn-ea"/>
                          <a:ea typeface="+mn-ea"/>
                        </a:rPr>
                        <a:t>&amp; </a:t>
                      </a:r>
                      <a:r>
                        <a:rPr lang="ko-KR" altLang="en-US" sz="1300" dirty="0">
                          <a:latin typeface="+mn-ea"/>
                          <a:ea typeface="+mn-ea"/>
                        </a:rPr>
                        <a:t>차량인식 기능 구현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5101243"/>
                  </a:ext>
                </a:extLst>
              </a:tr>
              <a:tr h="35579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>
                          <a:latin typeface="+mn-ea"/>
                          <a:ea typeface="+mn-ea"/>
                        </a:rPr>
                        <a:t>Push</a:t>
                      </a:r>
                      <a:r>
                        <a:rPr lang="en-US" altLang="ko-KR" sz="1300" baseline="0" dirty="0">
                          <a:latin typeface="+mn-ea"/>
                          <a:ea typeface="+mn-ea"/>
                        </a:rPr>
                        <a:t> Server </a:t>
                      </a:r>
                      <a:r>
                        <a:rPr lang="ko-KR" altLang="en-US" sz="1300" baseline="0" dirty="0">
                          <a:latin typeface="+mn-ea"/>
                          <a:ea typeface="+mn-ea"/>
                        </a:rPr>
                        <a:t>및 운전자 휴대폰으로</a:t>
                      </a:r>
                      <a:r>
                        <a:rPr lang="en-US" altLang="ko-KR" sz="1300" baseline="0" dirty="0">
                          <a:latin typeface="+mn-ea"/>
                          <a:ea typeface="+mn-ea"/>
                        </a:rPr>
                        <a:t>(Android)</a:t>
                      </a:r>
                      <a:r>
                        <a:rPr lang="ko-KR" altLang="en-US" sz="1300" baseline="0" dirty="0">
                          <a:latin typeface="+mn-ea"/>
                          <a:ea typeface="+mn-ea"/>
                        </a:rPr>
                        <a:t> 알림 기능 구현</a:t>
                      </a:r>
                      <a:endParaRPr lang="ko-KR" altLang="en-US" sz="13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4001219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>
                          <a:latin typeface="+mn-ea"/>
                          <a:ea typeface="+mn-ea"/>
                        </a:rPr>
                        <a:t>모듈 통합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3733328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>
                          <a:latin typeface="+mn-ea"/>
                          <a:ea typeface="+mn-ea"/>
                        </a:rPr>
                        <a:t>통합 테스트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789310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>
                          <a:latin typeface="+mn-ea"/>
                          <a:ea typeface="+mn-ea"/>
                        </a:rPr>
                        <a:t>최종보고서 작성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6694565"/>
                  </a:ext>
                </a:extLst>
              </a:tr>
            </a:tbl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1829486" y="2353380"/>
            <a:ext cx="1168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일정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3661267" y="3492023"/>
            <a:ext cx="6179185" cy="2868930"/>
            <a:chOff x="3669460" y="3377940"/>
            <a:chExt cx="6179185" cy="2868930"/>
          </a:xfrm>
        </p:grpSpPr>
        <p:sp>
          <p:nvSpPr>
            <p:cNvPr id="17" name="화살표: 오른쪽 16"/>
            <p:cNvSpPr/>
            <p:nvPr/>
          </p:nvSpPr>
          <p:spPr>
            <a:xfrm>
              <a:off x="3669460" y="3377940"/>
              <a:ext cx="603885" cy="13398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화살표: 오른쪽 17"/>
            <p:cNvSpPr/>
            <p:nvPr/>
          </p:nvSpPr>
          <p:spPr>
            <a:xfrm>
              <a:off x="3963465" y="3745605"/>
              <a:ext cx="629285" cy="13589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화살표: 오른쪽 18"/>
            <p:cNvSpPr/>
            <p:nvPr/>
          </p:nvSpPr>
          <p:spPr>
            <a:xfrm>
              <a:off x="4290490" y="4233285"/>
              <a:ext cx="1472565" cy="1397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화살표: 오른쪽 20"/>
            <p:cNvSpPr/>
            <p:nvPr/>
          </p:nvSpPr>
          <p:spPr>
            <a:xfrm>
              <a:off x="6180250" y="5371840"/>
              <a:ext cx="1207770" cy="13589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화살표: 오른쪽 21"/>
            <p:cNvSpPr/>
            <p:nvPr/>
          </p:nvSpPr>
          <p:spPr>
            <a:xfrm>
              <a:off x="7388655" y="5738235"/>
              <a:ext cx="1283335" cy="13335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화살표: 오른쪽 22"/>
            <p:cNvSpPr/>
            <p:nvPr/>
          </p:nvSpPr>
          <p:spPr>
            <a:xfrm>
              <a:off x="8671355" y="6112885"/>
              <a:ext cx="1177290" cy="13398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화살표: 오른쪽 15"/>
            <p:cNvSpPr/>
            <p:nvPr/>
          </p:nvSpPr>
          <p:spPr>
            <a:xfrm>
              <a:off x="4916600" y="4846060"/>
              <a:ext cx="1553845" cy="1397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895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35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91499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505200" y="2891155"/>
            <a:ext cx="5581015" cy="3785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+mn-ea"/>
              </a:rPr>
              <a:t>참고 문헌</a:t>
            </a:r>
            <a:endParaRPr lang="en-US" altLang="ko-KR" sz="2000" b="1" dirty="0">
              <a:latin typeface="+mn-ea"/>
            </a:endParaRPr>
          </a:p>
          <a:p>
            <a:endParaRPr lang="en-US" altLang="ko-KR" sz="2000" b="1" dirty="0">
              <a:latin typeface="+mn-ea"/>
            </a:endParaRPr>
          </a:p>
          <a:p>
            <a:r>
              <a:rPr lang="en-US" altLang="ko-KR" sz="2000" dirty="0">
                <a:latin typeface="+mn-ea"/>
              </a:rPr>
              <a:t>OpenCV</a:t>
            </a:r>
            <a:r>
              <a:rPr lang="ko-KR" altLang="en-US" sz="2000" dirty="0">
                <a:latin typeface="+mn-ea"/>
              </a:rPr>
              <a:t>를 이용한 </a:t>
            </a:r>
            <a:r>
              <a:rPr lang="ko-KR" altLang="en-US" sz="2000" dirty="0" err="1">
                <a:latin typeface="+mn-ea"/>
              </a:rPr>
              <a:t>영상보행자</a:t>
            </a:r>
            <a:r>
              <a:rPr lang="ko-KR" altLang="en-US" sz="2000" dirty="0">
                <a:latin typeface="+mn-ea"/>
              </a:rPr>
              <a:t> 검출 기술 </a:t>
            </a:r>
            <a:endParaRPr lang="en-US" altLang="ko-KR" sz="2000" dirty="0">
              <a:latin typeface="+mn-ea"/>
            </a:endParaRPr>
          </a:p>
          <a:p>
            <a:pPr marL="285750" indent="-285750">
              <a:buFontTx/>
              <a:buChar char="-"/>
            </a:pPr>
            <a:r>
              <a:rPr lang="en-US" altLang="ko-KR" sz="2000" dirty="0">
                <a:latin typeface="+mn-ea"/>
              </a:rPr>
              <a:t>http://darkpgmr.tistory.com/53</a:t>
            </a:r>
          </a:p>
          <a:p>
            <a:pPr marL="285750" indent="-285750">
              <a:buFontTx/>
              <a:buChar char="-"/>
            </a:pPr>
            <a:endParaRPr lang="en-US" altLang="ko-KR" sz="2000" dirty="0">
              <a:latin typeface="+mn-ea"/>
            </a:endParaRPr>
          </a:p>
          <a:p>
            <a:r>
              <a:rPr lang="en-US" altLang="ko-KR" sz="2000" dirty="0">
                <a:latin typeface="+mn-ea"/>
              </a:rPr>
              <a:t>Odroid-UX4 User Manual </a:t>
            </a:r>
          </a:p>
          <a:p>
            <a:pPr marL="342900" indent="-342900">
              <a:buFontTx/>
              <a:buChar char="-"/>
            </a:pPr>
            <a:r>
              <a:rPr lang="en-US" altLang="ko-KR" sz="2000" dirty="0">
                <a:latin typeface="+mn-ea"/>
              </a:rPr>
              <a:t>http://magazine.odroid.com/odroid-ux4</a:t>
            </a:r>
          </a:p>
          <a:p>
            <a:pPr marL="342900" indent="-342900">
              <a:buFontTx/>
              <a:buChar char="-"/>
            </a:pPr>
            <a:endParaRPr lang="en-US" altLang="ko-KR" sz="2000" dirty="0">
              <a:latin typeface="+mn-ea"/>
            </a:endParaRPr>
          </a:p>
          <a:p>
            <a:r>
              <a:rPr lang="ko-KR" altLang="en-US" sz="2000" dirty="0">
                <a:latin typeface="+mn-ea"/>
              </a:rPr>
              <a:t>열혈 </a:t>
            </a:r>
            <a:r>
              <a:rPr lang="en-US" altLang="ko-KR" sz="2000" dirty="0">
                <a:latin typeface="+mn-ea"/>
              </a:rPr>
              <a:t>TCP/IP </a:t>
            </a:r>
            <a:r>
              <a:rPr lang="ko-KR" altLang="en-US" sz="2000" dirty="0">
                <a:latin typeface="+mn-ea"/>
              </a:rPr>
              <a:t>소켓 프로그래밍</a:t>
            </a:r>
            <a:r>
              <a:rPr lang="en-US" altLang="ko-KR" sz="2000" dirty="0">
                <a:latin typeface="+mn-ea"/>
              </a:rPr>
              <a:t>, </a:t>
            </a:r>
            <a:r>
              <a:rPr lang="ko-KR" altLang="en-US" sz="2000" dirty="0">
                <a:latin typeface="+mn-ea"/>
              </a:rPr>
              <a:t>윤성우 저</a:t>
            </a:r>
            <a:r>
              <a:rPr lang="en-US" altLang="ko-KR" sz="2000" dirty="0">
                <a:latin typeface="+mn-ea"/>
              </a:rPr>
              <a:t>, ORANGE &amp; MEDIA</a:t>
            </a:r>
          </a:p>
          <a:p>
            <a:endParaRPr lang="en-US" altLang="ko-KR" sz="2000" dirty="0">
              <a:latin typeface="+mn-ea"/>
            </a:endParaRPr>
          </a:p>
          <a:p>
            <a:r>
              <a:rPr lang="ko-KR" altLang="en-US" sz="2000" dirty="0" err="1">
                <a:latin typeface="+mn-ea"/>
              </a:rPr>
              <a:t>안드로이드</a:t>
            </a:r>
            <a:r>
              <a:rPr lang="ko-KR" altLang="en-US" sz="2000" dirty="0">
                <a:latin typeface="+mn-ea"/>
              </a:rPr>
              <a:t> 프로그래밍</a:t>
            </a:r>
            <a:r>
              <a:rPr lang="en-US" altLang="ko-KR" sz="2000" dirty="0">
                <a:latin typeface="+mn-ea"/>
              </a:rPr>
              <a:t>,</a:t>
            </a:r>
            <a:r>
              <a:rPr lang="ko-KR" altLang="en-US" sz="2000" dirty="0">
                <a:latin typeface="+mn-ea"/>
              </a:rPr>
              <a:t> 천인국 저</a:t>
            </a:r>
            <a:r>
              <a:rPr lang="en-US" altLang="ko-KR" sz="2000" dirty="0">
                <a:latin typeface="+mn-ea"/>
              </a:rPr>
              <a:t>,</a:t>
            </a:r>
            <a:r>
              <a:rPr lang="ko-KR" altLang="en-US" sz="2000" dirty="0">
                <a:latin typeface="+mn-ea"/>
              </a:rPr>
              <a:t> </a:t>
            </a:r>
            <a:r>
              <a:rPr lang="ko-KR" altLang="en-US" sz="2000" dirty="0" err="1">
                <a:latin typeface="+mn-ea"/>
              </a:rPr>
              <a:t>생능출판사</a:t>
            </a:r>
            <a:endParaRPr lang="ko-KR" altLang="en-US" sz="2000" dirty="0">
              <a:latin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505200" y="228600"/>
            <a:ext cx="4639945" cy="224345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1" cap="none" dirty="0" err="1">
                <a:latin typeface="맑은 고딕" charset="0"/>
                <a:ea typeface="맑은 고딕" charset="0"/>
              </a:rPr>
              <a:t>필요</a:t>
            </a:r>
            <a:r>
              <a:rPr lang="en-US" altLang="ko-KR" sz="2000" b="1" cap="none" dirty="0">
                <a:latin typeface="맑은 고딕" charset="0"/>
                <a:ea typeface="맑은 고딕" charset="0"/>
              </a:rPr>
              <a:t> </a:t>
            </a:r>
            <a:r>
              <a:rPr lang="en-US" altLang="ko-KR" sz="2000" b="1" cap="none" dirty="0" err="1">
                <a:latin typeface="맑은 고딕" charset="0"/>
                <a:ea typeface="맑은 고딕" charset="0"/>
              </a:rPr>
              <a:t>기술</a:t>
            </a:r>
            <a:endParaRPr lang="ko-KR" altLang="en-US" sz="2000" b="1" cap="none" dirty="0">
              <a:latin typeface="맑은 고딕" charset="0"/>
              <a:ea typeface="맑은 고딕" charset="0"/>
            </a:endParaRPr>
          </a:p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b="0" cap="none" dirty="0">
              <a:latin typeface="맑은 고딕" charset="0"/>
              <a:ea typeface="맑은 고딕" charset="0"/>
            </a:endParaRPr>
          </a:p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0" cap="none" dirty="0">
                <a:latin typeface="맑은 고딕" charset="0"/>
                <a:ea typeface="맑은 고딕" charset="0"/>
              </a:rPr>
              <a:t>1. Linux System Programming</a:t>
            </a:r>
            <a:endParaRPr lang="ko-KR" altLang="en-US" sz="2000" b="0" cap="none" dirty="0">
              <a:latin typeface="맑은 고딕" charset="0"/>
              <a:ea typeface="맑은 고딕" charset="0"/>
            </a:endParaRPr>
          </a:p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0" cap="none" dirty="0">
                <a:latin typeface="맑은 고딕" charset="0"/>
                <a:ea typeface="맑은 고딕" charset="0"/>
              </a:rPr>
              <a:t>2. Device Driver Programming</a:t>
            </a:r>
            <a:endParaRPr lang="ko-KR" altLang="en-US" sz="2000" b="0" cap="none" dirty="0">
              <a:latin typeface="맑은 고딕" charset="0"/>
              <a:ea typeface="맑은 고딕" charset="0"/>
            </a:endParaRPr>
          </a:p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0" cap="none" dirty="0">
                <a:latin typeface="맑은 고딕" charset="0"/>
                <a:ea typeface="맑은 고딕" charset="0"/>
              </a:rPr>
              <a:t>3. OpenCV</a:t>
            </a:r>
            <a:endParaRPr lang="ko-KR" altLang="en-US" sz="2000" b="0" cap="none" dirty="0">
              <a:latin typeface="맑은 고딕" charset="0"/>
              <a:ea typeface="맑은 고딕" charset="0"/>
            </a:endParaRPr>
          </a:p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0" cap="none" dirty="0">
                <a:latin typeface="맑은 고딕" charset="0"/>
                <a:ea typeface="맑은 고딕" charset="0"/>
              </a:rPr>
              <a:t>4. Network Programming</a:t>
            </a:r>
            <a:endParaRPr lang="ko-KR" altLang="en-US" sz="2000" b="0" cap="none" dirty="0">
              <a:latin typeface="맑은 고딕" charset="0"/>
              <a:ea typeface="맑은 고딕" charset="0"/>
            </a:endParaRPr>
          </a:p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0" cap="none" dirty="0">
                <a:latin typeface="맑은 고딕" charset="0"/>
                <a:ea typeface="맑은 고딕" charset="0"/>
              </a:rPr>
              <a:t>5. Android Programming</a:t>
            </a:r>
            <a:endParaRPr lang="ko-KR" altLang="en-US" sz="2000" b="0" cap="none" dirty="0">
              <a:latin typeface="맑은 고딕" charset="0"/>
              <a:ea typeface="맑은 고딕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895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36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595332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altLang="ko-KR" sz="19900" dirty="0">
                <a:latin typeface="+mn-ea"/>
              </a:rPr>
              <a:t>Q &amp; A</a:t>
            </a:r>
            <a:endParaRPr lang="ko-KR" altLang="en-US" sz="19900" dirty="0">
              <a:latin typeface="+mn-ea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895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37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17725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29097" y="467995"/>
            <a:ext cx="34074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개발배경</a:t>
            </a:r>
            <a:endParaRPr lang="en-US" altLang="ko-KR" sz="2400" b="1" dirty="0"/>
          </a:p>
          <a:p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39257" y="1638300"/>
            <a:ext cx="7495540" cy="2431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en-US" altLang="ko-KR" sz="1600" dirty="0">
              <a:solidFill>
                <a:srgbClr val="000000"/>
              </a:solidFill>
              <a:latin typeface="+mj-lt"/>
            </a:endParaRPr>
          </a:p>
          <a:p>
            <a:pPr lvl="0" algn="just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en-US" altLang="ko-KR" sz="1600" dirty="0">
              <a:solidFill>
                <a:srgbClr val="000000"/>
              </a:solidFill>
              <a:latin typeface="+mj-lt"/>
            </a:endParaRPr>
          </a:p>
          <a:p>
            <a:pPr lvl="0" algn="just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2000" dirty="0">
                <a:solidFill>
                  <a:srgbClr val="000000"/>
                </a:solidFill>
                <a:latin typeface="+mj-lt"/>
              </a:rPr>
              <a:t>1.  </a:t>
            </a:r>
            <a:r>
              <a:rPr lang="ko-KR" altLang="en-US" sz="2000" dirty="0">
                <a:solidFill>
                  <a:srgbClr val="000000"/>
                </a:solidFill>
                <a:latin typeface="+mj-lt"/>
              </a:rPr>
              <a:t>어린이 보호구역 내 교통사고의 원인</a:t>
            </a:r>
            <a:endParaRPr lang="en-US" altLang="ko-KR" sz="2000" dirty="0">
              <a:solidFill>
                <a:srgbClr val="000000"/>
              </a:solidFill>
              <a:latin typeface="+mj-lt"/>
            </a:endParaRPr>
          </a:p>
          <a:p>
            <a:pPr lvl="0" algn="just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2000" dirty="0"/>
              <a:t>      </a:t>
            </a:r>
            <a:endParaRPr kumimoji="0" lang="ko-KR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lvl="0" algn="just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2000" dirty="0">
                <a:solidFill>
                  <a:srgbClr val="000000"/>
                </a:solidFill>
                <a:latin typeface="+mj-lt"/>
              </a:rPr>
              <a:t>	1) </a:t>
            </a:r>
            <a:r>
              <a:rPr lang="ko-KR" altLang="en-US" sz="2000" dirty="0">
                <a:solidFill>
                  <a:srgbClr val="000000"/>
                </a:solidFill>
                <a:latin typeface="+mj-lt"/>
              </a:rPr>
              <a:t>운전자의 안전운전불이행</a:t>
            </a:r>
            <a:r>
              <a:rPr lang="en-US" altLang="ko-KR" sz="2000" dirty="0">
                <a:solidFill>
                  <a:srgbClr val="000000"/>
                </a:solidFill>
                <a:latin typeface="+mj-lt"/>
              </a:rPr>
              <a:t>(43.7%)</a:t>
            </a:r>
            <a:endParaRPr kumimoji="0" lang="en-US" altLang="ko-KR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lvl="0" algn="just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2000" dirty="0">
                <a:solidFill>
                  <a:srgbClr val="000000"/>
                </a:solidFill>
                <a:latin typeface="+mj-lt"/>
              </a:rPr>
              <a:t>	2) </a:t>
            </a:r>
            <a:r>
              <a:rPr lang="ko-KR" altLang="en-US" sz="2000" dirty="0">
                <a:solidFill>
                  <a:srgbClr val="000000"/>
                </a:solidFill>
                <a:latin typeface="+mj-lt"/>
              </a:rPr>
              <a:t>보행자의 보호위반</a:t>
            </a:r>
            <a:r>
              <a:rPr lang="en-US" altLang="ko-KR" sz="2000" dirty="0">
                <a:solidFill>
                  <a:srgbClr val="000000"/>
                </a:solidFill>
                <a:latin typeface="+mj-lt"/>
              </a:rPr>
              <a:t>(24.8%)</a:t>
            </a:r>
            <a:endParaRPr kumimoji="0" lang="ko-KR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lvl="0" algn="just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2000" dirty="0">
                <a:solidFill>
                  <a:srgbClr val="000000"/>
                </a:solidFill>
                <a:latin typeface="+mj-lt"/>
              </a:rPr>
              <a:t>	3) </a:t>
            </a:r>
            <a:r>
              <a:rPr lang="ko-KR" altLang="en-US" sz="2000" dirty="0">
                <a:solidFill>
                  <a:srgbClr val="000000"/>
                </a:solidFill>
                <a:latin typeface="+mj-lt"/>
              </a:rPr>
              <a:t>신호위반</a:t>
            </a:r>
            <a:r>
              <a:rPr lang="en-US" altLang="ko-KR" sz="2000" dirty="0">
                <a:solidFill>
                  <a:srgbClr val="000000"/>
                </a:solidFill>
                <a:latin typeface="+mj-lt"/>
              </a:rPr>
              <a:t>(15.3%)</a:t>
            </a:r>
          </a:p>
          <a:p>
            <a:pPr algn="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600" dirty="0"/>
              <a:t>(</a:t>
            </a:r>
            <a:r>
              <a:rPr lang="ko-KR" altLang="en-US" sz="1600" dirty="0"/>
              <a:t>출처 </a:t>
            </a:r>
            <a:r>
              <a:rPr lang="en-US" altLang="ko-KR" sz="1600" dirty="0"/>
              <a:t>: </a:t>
            </a:r>
            <a:r>
              <a:rPr lang="ko-KR" altLang="en-US" sz="1600" dirty="0"/>
              <a:t>도로교통공단 ‘</a:t>
            </a:r>
            <a:r>
              <a:rPr lang="ko-KR" altLang="en-US" sz="1600" dirty="0" err="1"/>
              <a:t>스쿨존</a:t>
            </a:r>
            <a:r>
              <a:rPr lang="ko-KR" altLang="en-US" sz="1600" dirty="0"/>
              <a:t> 내 어린이 교통사고 특성 분석’</a:t>
            </a:r>
            <a:r>
              <a:rPr lang="en-US" altLang="ko-KR" sz="1600" dirty="0"/>
              <a:t>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539257" y="3816350"/>
            <a:ext cx="7495540" cy="18465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en-US" altLang="ko-KR" sz="1600" dirty="0">
              <a:solidFill>
                <a:srgbClr val="000000"/>
              </a:solidFill>
            </a:endParaRPr>
          </a:p>
          <a:p>
            <a:pPr lvl="0" algn="just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en-US" altLang="ko-KR" sz="1600" dirty="0">
              <a:solidFill>
                <a:srgbClr val="000000"/>
              </a:solidFill>
            </a:endParaRPr>
          </a:p>
          <a:p>
            <a:pPr lvl="0" algn="just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2000" dirty="0">
                <a:solidFill>
                  <a:srgbClr val="000000"/>
                </a:solidFill>
              </a:rPr>
              <a:t>2.  </a:t>
            </a:r>
            <a:r>
              <a:rPr lang="ko-KR" altLang="en-US" sz="2000" dirty="0">
                <a:solidFill>
                  <a:srgbClr val="000000"/>
                </a:solidFill>
              </a:rPr>
              <a:t>어린이는 어른에 비해 교통상황에 대한 판단능력</a:t>
            </a:r>
            <a:r>
              <a:rPr lang="en-US" altLang="ko-KR" sz="2000" dirty="0">
                <a:solidFill>
                  <a:srgbClr val="000000"/>
                </a:solidFill>
                <a:latin typeface="맑은 고딕" panose="020B0503020000020004" pitchFamily="50" charset="-127"/>
              </a:rPr>
              <a:t>, </a:t>
            </a:r>
            <a:r>
              <a:rPr lang="ko-KR" altLang="en-US" sz="2000" dirty="0">
                <a:solidFill>
                  <a:srgbClr val="000000"/>
                </a:solidFill>
              </a:rPr>
              <a:t>행동반응이 떨어짐</a:t>
            </a:r>
            <a:r>
              <a:rPr lang="en-US" altLang="ko-KR" sz="2000" dirty="0">
                <a:solidFill>
                  <a:srgbClr val="000000"/>
                </a:solidFill>
                <a:latin typeface="맑은 고딕" panose="020B0503020000020004" pitchFamily="50" charset="-127"/>
              </a:rPr>
              <a:t>.</a:t>
            </a:r>
          </a:p>
          <a:p>
            <a:pPr marL="342900" lvl="0" indent="-342900" algn="just" eaLnBrk="0" fontAlgn="base" latinLnBrk="0" hangingPunct="0">
              <a:spcBef>
                <a:spcPct val="0"/>
              </a:spcBef>
              <a:spcAft>
                <a:spcPct val="0"/>
              </a:spcAft>
              <a:buAutoNum type="arabicPeriod" startAt="3"/>
            </a:pPr>
            <a:endParaRPr lang="en-US" altLang="ko-KR" sz="1600" dirty="0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pPr algn="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</a:rPr>
              <a:t>(</a:t>
            </a:r>
            <a:r>
              <a:rPr lang="ko-KR" altLang="en-US" sz="1600" dirty="0">
                <a:solidFill>
                  <a:srgbClr val="000000"/>
                </a:solidFill>
              </a:rPr>
              <a:t>출처 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</a:rPr>
              <a:t>: </a:t>
            </a:r>
            <a:r>
              <a:rPr lang="ko-KR" altLang="en-US" sz="1600" dirty="0">
                <a:solidFill>
                  <a:srgbClr val="000000"/>
                </a:solidFill>
              </a:rPr>
              <a:t>도로교통공단 </a:t>
            </a:r>
            <a:r>
              <a:rPr lang="ko-KR" altLang="en-US" sz="1600" dirty="0">
                <a:solidFill>
                  <a:srgbClr val="000000"/>
                </a:solidFill>
                <a:latin typeface="맑은 고딕" panose="020B0503020000020004" pitchFamily="50" charset="-127"/>
              </a:rPr>
              <a:t>‘</a:t>
            </a:r>
            <a:r>
              <a:rPr lang="ko-KR" altLang="en-US" sz="1600" dirty="0">
                <a:solidFill>
                  <a:srgbClr val="000000"/>
                </a:solidFill>
              </a:rPr>
              <a:t>어린이 교통행동 특성</a:t>
            </a:r>
            <a:r>
              <a:rPr lang="ko-KR" altLang="en-US" sz="1600" dirty="0">
                <a:solidFill>
                  <a:srgbClr val="000000"/>
                </a:solidFill>
                <a:latin typeface="맑은 고딕" panose="020B0503020000020004" pitchFamily="50" charset="-127"/>
              </a:rPr>
              <a:t>’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</a:rPr>
              <a:t>)</a:t>
            </a: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28600" lvl="0" indent="-228600" algn="just" eaLnBrk="0" fontAlgn="base" latinLnBrk="0" hangingPunct="0">
              <a:spcBef>
                <a:spcPct val="0"/>
              </a:spcBef>
              <a:spcAft>
                <a:spcPct val="0"/>
              </a:spcAft>
              <a:buAutoNum type="arabicPeriod" startAt="3"/>
            </a:pPr>
            <a:endParaRPr kumimoji="0" lang="en-US" altLang="ko-KR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7" name="말풍선: 모서리가 둥근 사각형 16"/>
          <p:cNvSpPr/>
          <p:nvPr/>
        </p:nvSpPr>
        <p:spPr>
          <a:xfrm>
            <a:off x="1606165" y="5392420"/>
            <a:ext cx="3192145" cy="1329055"/>
          </a:xfrm>
          <a:prstGeom prst="wedgeRoundRectCallout">
            <a:avLst>
              <a:gd name="adj1" fmla="val -25295"/>
              <a:gd name="adj2" fmla="val -68183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말풍선: 모서리가 둥근 사각형 14"/>
          <p:cNvSpPr/>
          <p:nvPr/>
        </p:nvSpPr>
        <p:spPr>
          <a:xfrm>
            <a:off x="8024745" y="189230"/>
            <a:ext cx="3065145" cy="1329055"/>
          </a:xfrm>
          <a:prstGeom prst="wedgeRoundRectCallout">
            <a:avLst>
              <a:gd name="adj1" fmla="val -105621"/>
              <a:gd name="adj2" fmla="val 108979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8388600" y="390525"/>
            <a:ext cx="2529840" cy="12312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2000" dirty="0">
                <a:solidFill>
                  <a:srgbClr val="FF0000"/>
                </a:solidFill>
              </a:rPr>
              <a:t>현재 도로의 상황을</a:t>
            </a:r>
            <a:endParaRPr lang="en-US" altLang="ko-KR" sz="2000" dirty="0">
              <a:solidFill>
                <a:srgbClr val="FF0000"/>
              </a:solidFill>
            </a:endParaRPr>
          </a:p>
          <a:p>
            <a:pPr lvl="0" algn="just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2000" dirty="0">
                <a:solidFill>
                  <a:srgbClr val="FF0000"/>
                </a:solidFill>
              </a:rPr>
              <a:t> 운전자에게</a:t>
            </a:r>
            <a:endParaRPr lang="en-US" altLang="ko-KR" sz="2000" dirty="0">
              <a:solidFill>
                <a:srgbClr val="FF0000"/>
              </a:solidFill>
            </a:endParaRPr>
          </a:p>
          <a:p>
            <a:pPr lvl="0" algn="just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2000" dirty="0">
                <a:solidFill>
                  <a:srgbClr val="FF0000"/>
                </a:solidFill>
              </a:rPr>
              <a:t>알려 주의시키자</a:t>
            </a:r>
            <a:r>
              <a:rPr lang="en-US" altLang="ko-KR" sz="2000" dirty="0">
                <a:solidFill>
                  <a:srgbClr val="FF0000"/>
                </a:solidFill>
              </a:rPr>
              <a:t>!</a:t>
            </a:r>
          </a:p>
          <a:p>
            <a:pPr lvl="0" algn="just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 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958589" y="5424375"/>
            <a:ext cx="2487295" cy="10153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FF0000"/>
                </a:solidFill>
              </a:rPr>
              <a:t>급작스러운 어린이의 행동에도 대응할 수 있도록 하자</a:t>
            </a:r>
            <a:r>
              <a:rPr lang="en-US" altLang="ko-KR" sz="2000" dirty="0">
                <a:solidFill>
                  <a:srgbClr val="FF0000"/>
                </a:solidFill>
              </a:rPr>
              <a:t>!</a:t>
            </a:r>
            <a:endParaRPr lang="ko-KR" altLang="en-US" sz="2000" dirty="0">
              <a:solidFill>
                <a:srgbClr val="FF0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529097" y="858520"/>
            <a:ext cx="6033135" cy="7080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어린이 보호구역이 있음에도 보호구역 내 교통사고 발생률 줄어들지 않음</a:t>
            </a:r>
            <a:r>
              <a:rPr lang="en-US" altLang="ko-KR" sz="2000" dirty="0"/>
              <a:t>.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895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52718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676400" y="950595"/>
            <a:ext cx="8731885" cy="435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2000" dirty="0">
                <a:solidFill>
                  <a:srgbClr val="000000"/>
                </a:solidFill>
                <a:latin typeface="맑은 고딕" panose="020B0503020000020004" pitchFamily="50" charset="-127"/>
              </a:rPr>
              <a:t>3</a:t>
            </a:r>
            <a:r>
              <a:rPr kumimoji="0" lang="en-US" altLang="ko-KR" sz="20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</a:rPr>
              <a:t>.  </a:t>
            </a:r>
            <a:r>
              <a:rPr lang="ko-KR" altLang="en-US" sz="2000" dirty="0">
                <a:solidFill>
                  <a:srgbClr val="000000"/>
                </a:solidFill>
              </a:rPr>
              <a:t>어린이 보호구역에서 </a:t>
            </a:r>
            <a:r>
              <a:rPr lang="ko-KR" altLang="en-US" sz="2000" dirty="0"/>
              <a:t>차도횡단 중 일어나는 사고의 </a:t>
            </a:r>
            <a:r>
              <a:rPr lang="ko-KR" altLang="en-US" sz="2000" dirty="0">
                <a:solidFill>
                  <a:srgbClr val="000000"/>
                </a:solidFill>
              </a:rPr>
              <a:t>비율이 가장 높다</a:t>
            </a:r>
            <a:r>
              <a:rPr kumimoji="0" lang="en-US" altLang="ko-KR" sz="20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</a:rPr>
              <a:t>.</a:t>
            </a:r>
          </a:p>
          <a:p>
            <a:pPr lvl="0" algn="just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342900" lvl="0" indent="-342900" algn="ctr" eaLnBrk="0" fontAlgn="base" latinLnBrk="0" hangingPunct="0"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ko-KR" altLang="en-US" sz="2000" dirty="0">
                <a:solidFill>
                  <a:srgbClr val="000000"/>
                </a:solidFill>
              </a:rPr>
              <a:t>어린이 보호구역 내 횡단 중 일어나는 사고의 비율 </a:t>
            </a:r>
            <a:r>
              <a:rPr lang="en-US" altLang="ko-KR" sz="2000" dirty="0">
                <a:solidFill>
                  <a:srgbClr val="000000"/>
                </a:solidFill>
              </a:rPr>
              <a:t>-</a:t>
            </a:r>
          </a:p>
          <a:p>
            <a:pPr marL="342900" lvl="0" indent="-342900" algn="ctr" eaLnBrk="0" fontAlgn="base" latinLnBrk="0" hangingPunct="0"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kumimoji="0" lang="en-US" altLang="ko-KR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lvl="0" algn="just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 </a:t>
            </a:r>
          </a:p>
          <a:p>
            <a:pPr lvl="0" algn="just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en-US" altLang="ko-KR" sz="1600" dirty="0">
              <a:solidFill>
                <a:srgbClr val="000000"/>
              </a:solidFill>
              <a:latin typeface="+mj-lt"/>
            </a:endParaRPr>
          </a:p>
          <a:p>
            <a:pPr lvl="0" algn="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kumimoji="0" lang="en-US" altLang="ko-KR" sz="13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맑은 고딕" panose="020B0503020000020004" pitchFamily="50" charset="-127"/>
            </a:endParaRPr>
          </a:p>
          <a:p>
            <a:pPr lvl="0" algn="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en-US" altLang="ko-KR" sz="1300" dirty="0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pPr lvl="0" algn="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kumimoji="0" lang="en-US" altLang="ko-KR" sz="13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맑은 고딕" panose="020B0503020000020004" pitchFamily="50" charset="-127"/>
            </a:endParaRPr>
          </a:p>
          <a:p>
            <a:pPr lvl="0" algn="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en-US" altLang="ko-KR" sz="1300" dirty="0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pPr lvl="0" algn="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kumimoji="0" lang="en-US" altLang="ko-KR" sz="13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맑은 고딕" panose="020B0503020000020004" pitchFamily="50" charset="-127"/>
            </a:endParaRPr>
          </a:p>
          <a:p>
            <a:pPr lvl="0" algn="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en-US" altLang="ko-KR" sz="1300" dirty="0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pPr lvl="0" algn="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en-US" altLang="ko-KR" sz="1300" dirty="0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pPr lvl="0" algn="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en-US" altLang="ko-KR" sz="1300" dirty="0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pPr lvl="0" algn="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en-US" altLang="ko-KR" sz="1300" dirty="0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pPr lvl="0" algn="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kumimoji="0" lang="en-US" altLang="ko-KR" sz="13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맑은 고딕" panose="020B0503020000020004" pitchFamily="50" charset="-127"/>
            </a:endParaRPr>
          </a:p>
          <a:p>
            <a:pPr lvl="0" algn="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kumimoji="0" lang="en-US" altLang="ko-KR" sz="13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맑은 고딕" panose="020B0503020000020004" pitchFamily="50" charset="-127"/>
            </a:endParaRPr>
          </a:p>
          <a:p>
            <a:pPr lvl="0" algn="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맑은 고딕" panose="020B0503020000020004" pitchFamily="50" charset="-127"/>
            </a:endParaRPr>
          </a:p>
          <a:p>
            <a:pPr lvl="0" algn="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</a:rPr>
              <a:t>(</a:t>
            </a:r>
            <a:r>
              <a:rPr lang="ko-KR" altLang="en-US" sz="1600" dirty="0">
                <a:solidFill>
                  <a:srgbClr val="000000"/>
                </a:solidFill>
              </a:rPr>
              <a:t>출처 </a:t>
            </a: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</a:rPr>
              <a:t>: </a:t>
            </a:r>
            <a:r>
              <a:rPr lang="ko-KR" altLang="en-US" sz="1600" dirty="0">
                <a:solidFill>
                  <a:srgbClr val="000000"/>
                </a:solidFill>
              </a:rPr>
              <a:t>도로교통공단 교통사고 분석시스템</a:t>
            </a: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</a:rPr>
              <a:t>)</a:t>
            </a: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1340485" y="4953000"/>
            <a:ext cx="3709035" cy="1681480"/>
            <a:chOff x="2286000" y="5039995"/>
            <a:chExt cx="3709035" cy="1681480"/>
          </a:xfrm>
        </p:grpSpPr>
        <p:sp>
          <p:nvSpPr>
            <p:cNvPr id="13" name="말풍선: 모서리가 둥근 사각형 12"/>
            <p:cNvSpPr/>
            <p:nvPr/>
          </p:nvSpPr>
          <p:spPr>
            <a:xfrm>
              <a:off x="2286000" y="5039995"/>
              <a:ext cx="3709035" cy="1681480"/>
            </a:xfrm>
            <a:prstGeom prst="wedgeRoundRectCallout">
              <a:avLst>
                <a:gd name="adj1" fmla="val 71038"/>
                <a:gd name="adj2" fmla="val -56448"/>
                <a:gd name="adj3" fmla="val 16667"/>
              </a:avLst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435859" y="5362923"/>
              <a:ext cx="3409315" cy="8616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just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dirty="0">
                  <a:solidFill>
                    <a:srgbClr val="FF0000"/>
                  </a:solidFill>
                </a:rPr>
                <a:t>어린이의 차도 횡단을 탐지하여 운전자에게 알리자</a:t>
              </a:r>
              <a:r>
                <a:rPr lang="en-US" altLang="ko-KR" dirty="0">
                  <a:solidFill>
                    <a:srgbClr val="FF0000"/>
                  </a:solidFill>
                  <a:latin typeface="맑은 고딕" panose="020B0503020000020004" pitchFamily="50" charset="-127"/>
                </a:rPr>
                <a:t>!</a:t>
              </a:r>
              <a:endParaRPr lang="en-US" altLang="ko-KR" dirty="0">
                <a:solidFill>
                  <a:srgbClr val="FF0000"/>
                </a:solidFill>
              </a:endParaRPr>
            </a:p>
            <a:p>
              <a:pPr lvl="0" algn="just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kumimoji="0" lang="en-US" altLang="ko-KR" sz="1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  </a:t>
              </a:r>
            </a:p>
          </p:txBody>
        </p:sp>
      </p:grp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2154160"/>
              </p:ext>
            </p:extLst>
          </p:nvPr>
        </p:nvGraphicFramePr>
        <p:xfrm>
          <a:off x="2658459" y="2201659"/>
          <a:ext cx="6767576" cy="2555748"/>
        </p:xfrm>
        <a:graphic>
          <a:graphicData uri="http://schemas.openxmlformats.org/drawingml/2006/table">
            <a:tbl>
              <a:tblPr/>
              <a:tblGrid>
                <a:gridCol w="1821667">
                  <a:extLst>
                    <a:ext uri="{9D8B030D-6E8A-4147-A177-3AD203B41FA5}">
                      <a16:colId xmlns:a16="http://schemas.microsoft.com/office/drawing/2014/main" val="2633669040"/>
                    </a:ext>
                  </a:extLst>
                </a:gridCol>
                <a:gridCol w="1821667">
                  <a:extLst>
                    <a:ext uri="{9D8B030D-6E8A-4147-A177-3AD203B41FA5}">
                      <a16:colId xmlns:a16="http://schemas.microsoft.com/office/drawing/2014/main" val="321713684"/>
                    </a:ext>
                  </a:extLst>
                </a:gridCol>
                <a:gridCol w="1821667">
                  <a:extLst>
                    <a:ext uri="{9D8B030D-6E8A-4147-A177-3AD203B41FA5}">
                      <a16:colId xmlns:a16="http://schemas.microsoft.com/office/drawing/2014/main" val="2918280207"/>
                    </a:ext>
                  </a:extLst>
                </a:gridCol>
                <a:gridCol w="1302575">
                  <a:extLst>
                    <a:ext uri="{9D8B030D-6E8A-4147-A177-3AD203B41FA5}">
                      <a16:colId xmlns:a16="http://schemas.microsoft.com/office/drawing/2014/main" val="2315602822"/>
                    </a:ext>
                  </a:extLst>
                </a:gridCol>
              </a:tblGrid>
              <a:tr h="42595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총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횡단 중 사고</a:t>
                      </a: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(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건</a:t>
                      </a: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)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비율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9533084"/>
                  </a:ext>
                </a:extLst>
              </a:tr>
              <a:tr h="42595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2010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년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305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207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67%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25023183"/>
                  </a:ext>
                </a:extLst>
              </a:tr>
              <a:tr h="42595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2011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년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327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183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55%</a:t>
                      </a:r>
                      <a:endParaRPr lang="en-US" sz="1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893183"/>
                  </a:ext>
                </a:extLst>
              </a:tr>
              <a:tr h="42595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2012</a:t>
                      </a: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년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271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142</a:t>
                      </a:r>
                      <a:endParaRPr lang="en-US" sz="1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52%</a:t>
                      </a:r>
                      <a:endParaRPr lang="en-US" sz="1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44565878"/>
                  </a:ext>
                </a:extLst>
              </a:tr>
              <a:tr h="42595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2013</a:t>
                      </a: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년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201</a:t>
                      </a:r>
                      <a:endParaRPr lang="en-US" sz="1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123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61%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74792428"/>
                  </a:ext>
                </a:extLst>
              </a:tr>
              <a:tr h="42595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2014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년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252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139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55%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59198786"/>
                  </a:ext>
                </a:extLst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1529097" y="467995"/>
            <a:ext cx="3407410" cy="7385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개발배경</a:t>
            </a:r>
            <a:endParaRPr lang="en-US" altLang="ko-KR" sz="2400" b="1" dirty="0"/>
          </a:p>
          <a:p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895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52531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29097" y="3308349"/>
            <a:ext cx="3407410" cy="7385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개발효과</a:t>
            </a:r>
            <a:endParaRPr lang="en-US" altLang="ko-KR" sz="2400" b="1" dirty="0"/>
          </a:p>
          <a:p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722271" y="3810000"/>
            <a:ext cx="8712835" cy="1939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sz="2000" dirty="0"/>
              <a:t>- </a:t>
            </a:r>
            <a:r>
              <a:rPr lang="ko-KR" altLang="en-US" sz="2000" dirty="0"/>
              <a:t>운전자의 사각지대를 줄여 교통사고를 미연에 방지</a:t>
            </a:r>
            <a:endParaRPr lang="en-US" altLang="ko-KR" sz="2000" dirty="0"/>
          </a:p>
          <a:p>
            <a:pPr fontAlgn="base"/>
            <a:endParaRPr lang="en-US" altLang="ko-KR" sz="2000" dirty="0"/>
          </a:p>
          <a:p>
            <a:pPr fontAlgn="base"/>
            <a:r>
              <a:rPr lang="en-US" altLang="ko-KR" sz="2000" dirty="0"/>
              <a:t>- </a:t>
            </a:r>
            <a:r>
              <a:rPr lang="ko-KR" altLang="en-US" sz="2000" dirty="0"/>
              <a:t>횡단 중 일어나는 교통사고의 발생률 감소</a:t>
            </a:r>
            <a:endParaRPr lang="en-US" altLang="ko-KR" sz="2000" dirty="0"/>
          </a:p>
          <a:p>
            <a:pPr fontAlgn="base"/>
            <a:endParaRPr lang="ko-KR" altLang="en-US" sz="2000" dirty="0"/>
          </a:p>
          <a:p>
            <a:pPr fontAlgn="base"/>
            <a:r>
              <a:rPr lang="en-US" altLang="ko-KR" sz="2000" dirty="0"/>
              <a:t>- </a:t>
            </a:r>
            <a:r>
              <a:rPr lang="ko-KR" altLang="en-US" sz="2000" dirty="0"/>
              <a:t>교통사고로 인해 발생하는 사회적 비용감소</a:t>
            </a:r>
          </a:p>
          <a:p>
            <a:pPr fontAlgn="base"/>
            <a:endParaRPr lang="en-US" altLang="ko-KR" sz="2000" dirty="0"/>
          </a:p>
        </p:txBody>
      </p:sp>
      <p:sp>
        <p:nvSpPr>
          <p:cNvPr id="13" name="TextBox 12"/>
          <p:cNvSpPr txBox="1"/>
          <p:nvPr/>
        </p:nvSpPr>
        <p:spPr>
          <a:xfrm>
            <a:off x="1722271" y="1004315"/>
            <a:ext cx="873207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sz="2000" dirty="0"/>
              <a:t>- </a:t>
            </a:r>
            <a:r>
              <a:rPr lang="ko-KR" altLang="en-US" sz="2000" dirty="0"/>
              <a:t>어린이가 차도에 있음을 인식</a:t>
            </a:r>
            <a:endParaRPr lang="en-US" altLang="ko-KR" sz="2000" dirty="0"/>
          </a:p>
          <a:p>
            <a:pPr fontAlgn="base"/>
            <a:endParaRPr lang="ko-KR" altLang="en-US" sz="2000" dirty="0"/>
          </a:p>
          <a:p>
            <a:pPr fontAlgn="base"/>
            <a:r>
              <a:rPr lang="en-US" altLang="ko-KR" sz="2000" dirty="0"/>
              <a:t>- </a:t>
            </a:r>
            <a:r>
              <a:rPr lang="ko-KR" altLang="en-US" sz="2000" dirty="0"/>
              <a:t>어린이가 보도에 있더라도 차도 쪽으로 급작스럽게 뛰어드는 </a:t>
            </a:r>
            <a:br>
              <a:rPr lang="en-US" altLang="ko-KR" sz="2000" dirty="0"/>
            </a:br>
            <a:r>
              <a:rPr lang="en-US" altLang="ko-KR" sz="2000" dirty="0"/>
              <a:t>  </a:t>
            </a:r>
            <a:r>
              <a:rPr lang="ko-KR" altLang="en-US" sz="2000" dirty="0"/>
              <a:t>행동을 했을 때 인식</a:t>
            </a:r>
            <a:endParaRPr lang="en-US" altLang="ko-KR" sz="2000" dirty="0"/>
          </a:p>
        </p:txBody>
      </p:sp>
      <p:sp>
        <p:nvSpPr>
          <p:cNvPr id="16" name="TextBox 15"/>
          <p:cNvSpPr txBox="1"/>
          <p:nvPr/>
        </p:nvSpPr>
        <p:spPr>
          <a:xfrm>
            <a:off x="1529097" y="467995"/>
            <a:ext cx="34074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개발목표</a:t>
            </a:r>
            <a:endParaRPr lang="en-US" altLang="ko-KR" sz="2400" b="1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895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41689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66509" y="470535"/>
            <a:ext cx="3407410" cy="461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관련 사례</a:t>
            </a:r>
            <a:endParaRPr lang="ko-KR" alt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1766509" y="932180"/>
            <a:ext cx="8731885" cy="400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ko-KR" altLang="en-US" sz="2000" dirty="0"/>
              <a:t>김천시 </a:t>
            </a:r>
            <a:r>
              <a:rPr lang="en-US" altLang="ko-KR" sz="2000" dirty="0"/>
              <a:t>'</a:t>
            </a:r>
            <a:r>
              <a:rPr lang="ko-KR" altLang="en-US" sz="2000" dirty="0"/>
              <a:t>보행자 자동인식 신호기</a:t>
            </a:r>
            <a:r>
              <a:rPr lang="en-US" altLang="ko-KR" sz="2000" dirty="0"/>
              <a:t>'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936054" y="5398135"/>
            <a:ext cx="7495540" cy="7080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fontAlgn="base">
              <a:buFontTx/>
              <a:buChar char="-"/>
            </a:pPr>
            <a:r>
              <a:rPr lang="ko-KR" altLang="en-US" sz="2000" dirty="0"/>
              <a:t>길 건너려는 보행자가 있으면 신호등이 녹색으로 변화</a:t>
            </a:r>
            <a:endParaRPr lang="en-US" altLang="ko-KR" sz="2000" dirty="0"/>
          </a:p>
          <a:p>
            <a:pPr marL="342900" indent="-342900" fontAlgn="base">
              <a:buFontTx/>
              <a:buChar char="-"/>
            </a:pPr>
            <a:r>
              <a:rPr lang="ko-KR" altLang="en-US" sz="2000" dirty="0"/>
              <a:t>보행자 작동 신호기를 보완한 것</a:t>
            </a:r>
            <a:endParaRPr lang="en-US" altLang="ko-KR" sz="2000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8109" y="1629410"/>
            <a:ext cx="5988685" cy="3368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895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66494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7725" y="1396365"/>
            <a:ext cx="5498465" cy="367093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948180" y="5346700"/>
            <a:ext cx="7495540" cy="400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sz="2000" dirty="0"/>
              <a:t>- </a:t>
            </a:r>
            <a:r>
              <a:rPr lang="ko-KR" altLang="en-US" sz="2000" dirty="0"/>
              <a:t>운전 중 보행자가 지나갈 경우 차량 속도가 줄거나 멈춘다</a:t>
            </a:r>
            <a:r>
              <a:rPr lang="en-US" altLang="ko-KR" sz="2000" dirty="0"/>
              <a:t>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778635" y="419100"/>
            <a:ext cx="3407410" cy="461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관련 사례</a:t>
            </a:r>
            <a:endParaRPr lang="ko-KR" altLang="en-US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1778635" y="1011644"/>
            <a:ext cx="3810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/>
              <a:t>자동긴급제동시스템</a:t>
            </a:r>
            <a:r>
              <a:rPr lang="en-US" altLang="ko-KR" sz="2000" dirty="0"/>
              <a:t>(AEB)</a:t>
            </a:r>
            <a:endParaRPr lang="ko-KR" altLang="en-US" sz="2000" dirty="0"/>
          </a:p>
          <a:p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895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53896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11954" y="446622"/>
            <a:ext cx="3407410" cy="461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관련 연구 및 사례</a:t>
            </a:r>
            <a:r>
              <a:rPr lang="en-US" altLang="ko-KR" sz="2400" b="1" dirty="0"/>
              <a:t> </a:t>
            </a:r>
            <a:r>
              <a:rPr lang="ko-KR" altLang="en-US" sz="2400" b="1" dirty="0"/>
              <a:t>비교</a:t>
            </a:r>
            <a:endParaRPr lang="ko-KR" altLang="en-US" sz="2400" dirty="0"/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4492671"/>
              </p:ext>
            </p:extLst>
          </p:nvPr>
        </p:nvGraphicFramePr>
        <p:xfrm>
          <a:off x="1219200" y="1371600"/>
          <a:ext cx="9529762" cy="41369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76587">
                  <a:extLst>
                    <a:ext uri="{9D8B030D-6E8A-4147-A177-3AD203B41FA5}">
                      <a16:colId xmlns:a16="http://schemas.microsoft.com/office/drawing/2014/main" val="1312011747"/>
                    </a:ext>
                  </a:extLst>
                </a:gridCol>
                <a:gridCol w="6353175">
                  <a:extLst>
                    <a:ext uri="{9D8B030D-6E8A-4147-A177-3AD203B41FA5}">
                      <a16:colId xmlns:a16="http://schemas.microsoft.com/office/drawing/2014/main" val="2381551539"/>
                    </a:ext>
                  </a:extLst>
                </a:gridCol>
              </a:tblGrid>
              <a:tr h="39296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b="0" dirty="0">
                          <a:solidFill>
                            <a:schemeClr val="tx1"/>
                          </a:solidFill>
                        </a:rPr>
                        <a:t>보행자 자동인식 신호기</a:t>
                      </a:r>
                      <a:endParaRPr lang="en-US" altLang="ko-KR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b="0" dirty="0">
                          <a:solidFill>
                            <a:schemeClr val="tx1"/>
                          </a:solidFill>
                        </a:rPr>
                        <a:t>경우에 따라 교통 흐름이 크게 정체될 가능성이 있음</a:t>
                      </a:r>
                    </a:p>
                  </a:txBody>
                  <a:tcPr anchor="ctr"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6272290"/>
                  </a:ext>
                </a:extLst>
              </a:tr>
              <a:tr h="936626">
                <a:tc>
                  <a:txBody>
                    <a:bodyPr/>
                    <a:lstStyle/>
                    <a:p>
                      <a:r>
                        <a:rPr lang="ko-KR" altLang="en-US" sz="2000" dirty="0" err="1">
                          <a:solidFill>
                            <a:schemeClr val="tx1"/>
                          </a:solidFill>
                        </a:rPr>
                        <a:t>자동긴급제동시스템</a:t>
                      </a:r>
                      <a:r>
                        <a:rPr lang="en-US" altLang="ko-KR" sz="2000" dirty="0">
                          <a:solidFill>
                            <a:schemeClr val="tx1"/>
                          </a:solidFill>
                        </a:rPr>
                        <a:t>(AEB)</a:t>
                      </a:r>
                      <a:endParaRPr lang="ko-KR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dirty="0"/>
                        <a:t>개인 차량의 설치하는 것이므로 설치하지 않은 차량이거나 </a:t>
                      </a:r>
                      <a:r>
                        <a:rPr lang="en-US" altLang="ko-KR" sz="2000" dirty="0"/>
                        <a:t>AEB</a:t>
                      </a:r>
                      <a:r>
                        <a:rPr lang="ko-KR" altLang="en-US" sz="2000" dirty="0"/>
                        <a:t>가 고장 난 경우 사고 가능성이 증가</a:t>
                      </a:r>
                      <a:endParaRPr lang="en-US" altLang="ko-KR" sz="2000" dirty="0"/>
                    </a:p>
                    <a:p>
                      <a:pPr latinLnBrk="1"/>
                      <a:r>
                        <a:rPr lang="ko-KR" altLang="en-US" sz="2000" baseline="0" dirty="0"/>
                        <a:t>금전적인 비용 부담이 큼</a:t>
                      </a:r>
                      <a:r>
                        <a:rPr lang="en-US" altLang="ko-KR" sz="2000" baseline="0" dirty="0"/>
                        <a:t>.</a:t>
                      </a:r>
                      <a:endParaRPr lang="ko-KR" alt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30560014"/>
                  </a:ext>
                </a:extLst>
              </a:tr>
              <a:tr h="1052395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20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2353040"/>
                  </a:ext>
                </a:extLst>
              </a:tr>
              <a:tr h="168245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어린이 보호구역</a:t>
                      </a:r>
                      <a:endParaRPr lang="en-US" altLang="ko-KR" sz="2000" b="1" dirty="0">
                        <a:solidFill>
                          <a:schemeClr val="bg1"/>
                        </a:solidFill>
                      </a:endParaRPr>
                    </a:p>
                    <a:p>
                      <a:pPr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교통사고 방지 표지판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b="0" dirty="0">
                          <a:solidFill>
                            <a:schemeClr val="bg1"/>
                          </a:solidFill>
                        </a:rPr>
                        <a:t>일반적인 어린이 보호구역에 설치가 가능하며</a:t>
                      </a:r>
                      <a:r>
                        <a:rPr lang="en-US" altLang="ko-KR" sz="2000" b="0" dirty="0">
                          <a:solidFill>
                            <a:schemeClr val="bg1"/>
                          </a:solidFill>
                        </a:rPr>
                        <a:t>, </a:t>
                      </a:r>
                      <a:r>
                        <a:rPr lang="ko-KR" altLang="en-US" sz="2000" b="0" dirty="0">
                          <a:solidFill>
                            <a:schemeClr val="bg1"/>
                          </a:solidFill>
                        </a:rPr>
                        <a:t>비교적 저렴한 비용으로 어린이의 교통 안전을</a:t>
                      </a:r>
                      <a:r>
                        <a:rPr lang="en-US" altLang="ko-KR" sz="2000" b="0" baseline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ko-KR" altLang="en-US" sz="2000" b="0" baseline="0" dirty="0">
                          <a:solidFill>
                            <a:schemeClr val="bg1"/>
                          </a:solidFill>
                        </a:rPr>
                        <a:t>확보하고</a:t>
                      </a:r>
                      <a:r>
                        <a:rPr lang="en-US" altLang="ko-KR" sz="2000" b="0" baseline="0" dirty="0">
                          <a:solidFill>
                            <a:schemeClr val="bg1"/>
                          </a:solidFill>
                        </a:rPr>
                        <a:t>, </a:t>
                      </a:r>
                      <a:r>
                        <a:rPr lang="ko-KR" altLang="en-US" sz="2000" b="0" baseline="0" dirty="0">
                          <a:solidFill>
                            <a:schemeClr val="bg1"/>
                          </a:solidFill>
                        </a:rPr>
                        <a:t>차량 외부의 카메라를 이용하여 사각지대를 줄임</a:t>
                      </a:r>
                      <a:r>
                        <a:rPr lang="en-US" altLang="ko-KR" sz="2000" b="0" baseline="0" dirty="0">
                          <a:solidFill>
                            <a:schemeClr val="bg1"/>
                          </a:solidFill>
                        </a:rPr>
                        <a:t>.</a:t>
                      </a:r>
                      <a:endParaRPr lang="ko-KR" altLang="en-US" sz="2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5B9BD5">
                        <a:alpha val="9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0739284"/>
                  </a:ext>
                </a:extLst>
              </a:tr>
            </a:tbl>
          </a:graphicData>
        </a:graphic>
      </p:graphicFrame>
      <p:sp>
        <p:nvSpPr>
          <p:cNvPr id="11" name="화살표: 아래쪽 10"/>
          <p:cNvSpPr/>
          <p:nvPr/>
        </p:nvSpPr>
        <p:spPr>
          <a:xfrm>
            <a:off x="5676919" y="2849462"/>
            <a:ext cx="614680" cy="94297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895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4898568"/>
      </p:ext>
    </p:extLst>
  </p:cSld>
  <p:clrMapOvr>
    <a:masterClrMapping/>
  </p:clrMapOvr>
</p:sld>
</file>

<file path=ppt/theme/theme1.xml><?xml version="1.0" encoding="utf-8"?>
<a:theme xmlns:a="http://schemas.openxmlformats.org/drawingml/2006/main" name="7_Office Theme">
  <a:themeElements>
    <a:clrScheme name="ThemeBMC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0779B7"/>
      </a:accent1>
      <a:accent2>
        <a:srgbClr val="019ADD"/>
      </a:accent2>
      <a:accent3>
        <a:srgbClr val="6BC2ED"/>
      </a:accent3>
      <a:accent4>
        <a:srgbClr val="A7CCDF"/>
      </a:accent4>
      <a:accent5>
        <a:srgbClr val="595959"/>
      </a:accent5>
      <a:accent6>
        <a:srgbClr val="3F3F3F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Diseño predeterminado">
  <a:themeElements>
    <a:clrScheme name="Diseño predeterminad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iseño predeterminado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s-ES" altLang="ko-K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cs typeface="Arial" panose="020B060402020202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s-ES" altLang="ko-K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cs typeface="Arial" panose="020B0604020202020204" pitchFamily="34" charset="0"/>
          </a:defRPr>
        </a:defPPr>
      </a:lstStyle>
    </a:lnDef>
  </a:objectDefaults>
  <a:extraClrSchemeLst>
    <a:extraClrScheme>
      <a:clrScheme name="Diseño predeterminad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15175</TotalTime>
  <Words>2057</Words>
  <Application>Microsoft Office PowerPoint</Application>
  <PresentationFormat>와이드스크린</PresentationFormat>
  <Paragraphs>547</Paragraphs>
  <Slides>37</Slides>
  <Notes>11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37</vt:i4>
      </vt:variant>
    </vt:vector>
  </HeadingPairs>
  <TitlesOfParts>
    <vt:vector size="46" baseType="lpstr">
      <vt:lpstr>굴림</vt:lpstr>
      <vt:lpstr>나눔고딕</vt:lpstr>
      <vt:lpstr>맑은 고딕</vt:lpstr>
      <vt:lpstr>함초롬바탕</vt:lpstr>
      <vt:lpstr>Arial</vt:lpstr>
      <vt:lpstr>Calibri</vt:lpstr>
      <vt:lpstr>Times New Roman</vt:lpstr>
      <vt:lpstr>7_Office Theme</vt:lpstr>
      <vt:lpstr>Diseño predeterminado</vt:lpstr>
      <vt:lpstr>PowerPoint 프레젠테이션</vt:lpstr>
      <vt:lpstr>목차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>SlideModel</Manager>
  <Company>SlideModel</Company>
  <LinksUpToDate>false</LinksUpToDate>
  <SharedDoc>false</SharedDoc>
  <HyperlinkBase>http://slidemodel.com</HyperlinkBase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SlideModel Free PowerPoint Templates</dc:title>
  <dc:subject>Template</dc:subject>
  <dc:creator>SlideModel</dc:creator>
  <cp:keywords>PowerPoint, Free PowerPoint Templates, SlideModel, Presentations, Designs, Clipart</cp:keywords>
  <dc:description>Download This FREE PowerPoint Templates at http://slidemodel.com</dc:description>
  <cp:lastModifiedBy>jaechun jung</cp:lastModifiedBy>
  <cp:revision>287</cp:revision>
  <dcterms:created xsi:type="dcterms:W3CDTF">2013-09-12T13:05:01Z</dcterms:created>
  <dcterms:modified xsi:type="dcterms:W3CDTF">2017-03-28T09:03:23Z</dcterms:modified>
  <cp:category>Presentations, Business Presentations, Free PowerPoint Templates</cp:category>
  <cp:contentStatus>Template</cp:contentStatus>
</cp:coreProperties>
</file>